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76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16.03.2021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16.03.2021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16.03.2021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velikol.ru/dostc/%C2%AB%D0%94%D0%B8%D0%B4%D0%B0%D0%BA%D1%82%D0%B8%D1%87%D0%B5%D1%81%D0%BA%D0%B8%D0%B5+%D0%B8%D0%B3%D1%80%D1%8B+%D0%B8+%D1%83%D0%BF%D1%80%D0%B0%D0%B6%D0%BD%D0%B5%D0%BD%D0%B8%D1%8F+%D0%BF%D0%BE+%D1%80%D0%B0%D0%B7%D0%B2%D0%B8%D1%82%D0%B8%D1%8E+%D1%8D%D0%BB%D0%B5%D0%BC%D0%B5%D0%BD%D1%82%D0%B0%D1%80%D0%BD%D1%8B%D1%85+%D0%BC%D0%B0%D1%82%D0%B5%D0%BC%D0%B0%D1%82%D0%B8%D1%87%D0%B5%D1%81%D0%BA%D0%B8%D1%85+%D0%BF%D1%80%D0%B5%D0%B4%D1%81%D1%82%D0%B0%D0%B2%D0%BB%D0%B5%D0%BD%D0%B8%D0%B9%C2%BBc/main.html"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hyperlink" Target="http://velikol.ru/dostc/%D0%A0%D0%B0%D0%B7%D0%B2%D0%B8%D1%82%D0%B8%D0%B5+%D0%BF%D0%B0%D0%BC%D1%8F%D1%82%D0%B8+%D1%83+%D0%B4%D0%BE%D1%88%D0%BA%D0%BE%D0%BB%D1%8C%D0%BD%D0%B8%D0%BA%D0%BE%D0%B2c/main.html"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hyperlink" Target="http://velikol.ru/dostc/%D0%A2%D0%B5%D0%BC%D0%B0+%D0%A1%D1%80%D0%B0%D0%B2%D0%BD%D0%B5%D0%BD%D0%B8%D0%B5+%D0%BF%D1%80%D0%B5%D0%B4%D0%BC%D0%B5%D1%82%D0%BE%D0%B2+(9+%D1%87%D0%B0%D1%81%D0%BE%D0%B2)c/main.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318"/>
            <a:ext cx="9144000" cy="6858000"/>
          </a:xfrm>
          <a:prstGeom prst="rect">
            <a:avLst/>
          </a:prstGeom>
        </p:spPr>
      </p:pic>
      <p:sp>
        <p:nvSpPr>
          <p:cNvPr id="4" name="Прямоугольник 3"/>
          <p:cNvSpPr/>
          <p:nvPr/>
        </p:nvSpPr>
        <p:spPr>
          <a:xfrm>
            <a:off x="683568" y="476672"/>
            <a:ext cx="7992888" cy="6494085"/>
          </a:xfrm>
          <a:prstGeom prst="rect">
            <a:avLst/>
          </a:prstGeom>
        </p:spPr>
        <p:txBody>
          <a:bodyPr wrap="square">
            <a:spAutoFit/>
          </a:bodyPr>
          <a:lstStyle/>
          <a:p>
            <a:pPr algn="ctr"/>
            <a:endParaRPr lang="ru-RU" sz="2800" dirty="0">
              <a:solidFill>
                <a:srgbClr val="002060"/>
              </a:solidFill>
              <a:latin typeface="Times New Roman" panose="02020603050405020304" pitchFamily="18" charset="0"/>
              <a:cs typeface="Times New Roman" panose="02020603050405020304" pitchFamily="18" charset="0"/>
            </a:endParaRPr>
          </a:p>
          <a:p>
            <a:pPr algn="ctr"/>
            <a:endParaRPr lang="ru-RU" sz="4000" dirty="0" smtClean="0">
              <a:solidFill>
                <a:srgbClr val="7030A0"/>
              </a:solidFill>
              <a:latin typeface="Times New Roman" panose="02020603050405020304" pitchFamily="18" charset="0"/>
              <a:cs typeface="Times New Roman" panose="02020603050405020304" pitchFamily="18" charset="0"/>
            </a:endParaRPr>
          </a:p>
          <a:p>
            <a:pPr algn="ctr"/>
            <a:endParaRPr lang="ru-RU" sz="4000" dirty="0">
              <a:solidFill>
                <a:srgbClr val="7030A0"/>
              </a:solidFill>
              <a:latin typeface="Times New Roman" panose="02020603050405020304" pitchFamily="18" charset="0"/>
              <a:cs typeface="Times New Roman" panose="02020603050405020304" pitchFamily="18" charset="0"/>
            </a:endParaRPr>
          </a:p>
          <a:p>
            <a:pPr algn="ctr"/>
            <a:r>
              <a:rPr lang="ru-RU" sz="4000" dirty="0" smtClean="0">
                <a:solidFill>
                  <a:srgbClr val="7030A0"/>
                </a:solidFill>
                <a:latin typeface="Times New Roman" panose="02020603050405020304" pitchFamily="18" charset="0"/>
                <a:cs typeface="Times New Roman" panose="02020603050405020304" pitchFamily="18" charset="0"/>
              </a:rPr>
              <a:t>КАРТОТЕКА</a:t>
            </a:r>
            <a:endParaRPr lang="ru-RU" sz="4000" dirty="0">
              <a:solidFill>
                <a:srgbClr val="7030A0"/>
              </a:solidFill>
              <a:latin typeface="Times New Roman" panose="02020603050405020304" pitchFamily="18" charset="0"/>
              <a:cs typeface="Times New Roman" panose="02020603050405020304" pitchFamily="18" charset="0"/>
            </a:endParaRPr>
          </a:p>
          <a:p>
            <a:pPr algn="ctr"/>
            <a:r>
              <a:rPr lang="ru-RU" sz="4000" dirty="0" smtClean="0">
                <a:solidFill>
                  <a:srgbClr val="7030A0"/>
                </a:solidFill>
                <a:latin typeface="Times New Roman" panose="02020603050405020304" pitchFamily="18" charset="0"/>
                <a:cs typeface="Times New Roman" panose="02020603050405020304" pitchFamily="18" charset="0"/>
              </a:rPr>
              <a:t> </a:t>
            </a:r>
            <a:r>
              <a:rPr lang="ru-RU" sz="4000" dirty="0">
                <a:solidFill>
                  <a:srgbClr val="7030A0"/>
                </a:solidFill>
                <a:latin typeface="Times New Roman" panose="02020603050405020304" pitchFamily="18" charset="0"/>
                <a:cs typeface="Times New Roman" panose="02020603050405020304" pitchFamily="18" charset="0"/>
              </a:rPr>
              <a:t>ИГР ПО СЕНСОРНОМУ РАЗВИТИЮ </a:t>
            </a:r>
            <a:endParaRPr lang="ru-RU" sz="4000" dirty="0" smtClean="0">
              <a:solidFill>
                <a:srgbClr val="7030A0"/>
              </a:solidFill>
              <a:latin typeface="Times New Roman" panose="02020603050405020304" pitchFamily="18" charset="0"/>
              <a:cs typeface="Times New Roman" panose="02020603050405020304" pitchFamily="18" charset="0"/>
            </a:endParaRPr>
          </a:p>
          <a:p>
            <a:pPr algn="ctr"/>
            <a:r>
              <a:rPr lang="ru-RU" sz="4000" dirty="0" smtClean="0">
                <a:solidFill>
                  <a:srgbClr val="7030A0"/>
                </a:solidFill>
                <a:latin typeface="Times New Roman" panose="02020603050405020304" pitchFamily="18" charset="0"/>
                <a:cs typeface="Times New Roman" panose="02020603050405020304" pitchFamily="18" charset="0"/>
              </a:rPr>
              <a:t>для детей до 3-х лет</a:t>
            </a:r>
            <a:endParaRPr lang="ru-RU" sz="4000" dirty="0" smtClean="0">
              <a:solidFill>
                <a:srgbClr val="7030A0"/>
              </a:solidFill>
              <a:latin typeface="Times New Roman" panose="02020603050405020304" pitchFamily="18" charset="0"/>
              <a:cs typeface="Times New Roman" panose="02020603050405020304" pitchFamily="18" charset="0"/>
            </a:endParaRPr>
          </a:p>
          <a:p>
            <a:pPr algn="ctr"/>
            <a:endParaRPr lang="ru-RU" sz="3200" dirty="0" smtClean="0">
              <a:solidFill>
                <a:srgbClr val="002060"/>
              </a:solidFill>
              <a:latin typeface="Times New Roman" panose="02020603050405020304" pitchFamily="18" charset="0"/>
              <a:cs typeface="Times New Roman" panose="02020603050405020304" pitchFamily="18" charset="0"/>
            </a:endParaRPr>
          </a:p>
          <a:p>
            <a:pPr algn="ctr"/>
            <a:endParaRPr lang="ru-RU" sz="3200" dirty="0">
              <a:solidFill>
                <a:srgbClr val="002060"/>
              </a:solidFill>
              <a:latin typeface="Times New Roman" panose="02020603050405020304" pitchFamily="18" charset="0"/>
              <a:cs typeface="Times New Roman" panose="02020603050405020304" pitchFamily="18" charset="0"/>
            </a:endParaRPr>
          </a:p>
          <a:p>
            <a:pPr algn="ctr"/>
            <a:endParaRPr lang="ru-RU" sz="2800" dirty="0" smtClean="0">
              <a:solidFill>
                <a:srgbClr val="002060"/>
              </a:solidFill>
              <a:latin typeface="Times New Roman" panose="02020603050405020304" pitchFamily="18" charset="0"/>
              <a:cs typeface="Times New Roman" panose="02020603050405020304" pitchFamily="18" charset="0"/>
            </a:endParaRPr>
          </a:p>
          <a:p>
            <a:pPr algn="ctr"/>
            <a:endParaRPr lang="ru-RU" sz="2800" dirty="0">
              <a:solidFill>
                <a:srgbClr val="002060"/>
              </a:solidFill>
              <a:latin typeface="Times New Roman" panose="02020603050405020304" pitchFamily="18" charset="0"/>
              <a:cs typeface="Times New Roman" panose="02020603050405020304" pitchFamily="18" charset="0"/>
            </a:endParaRPr>
          </a:p>
          <a:p>
            <a:pPr algn="ctr"/>
            <a:r>
              <a:rPr lang="ru-RU" sz="2800" dirty="0" smtClean="0">
                <a:solidFill>
                  <a:srgbClr val="002060"/>
                </a:solidFill>
                <a:latin typeface="Times New Roman" panose="02020603050405020304" pitchFamily="18" charset="0"/>
                <a:cs typeface="Times New Roman" panose="02020603050405020304" pitchFamily="18" charset="0"/>
              </a:rPr>
              <a:t>.</a:t>
            </a:r>
            <a:endParaRPr lang="ru-RU" sz="2800"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8493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Прямоугольник 2"/>
          <p:cNvSpPr/>
          <p:nvPr/>
        </p:nvSpPr>
        <p:spPr>
          <a:xfrm>
            <a:off x="179512" y="116633"/>
            <a:ext cx="7560840" cy="2031325"/>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1.  Подбери </a:t>
            </a:r>
            <a:r>
              <a:rPr lang="ru-RU" b="1" dirty="0">
                <a:latin typeface="Times New Roman" panose="02020603050405020304" pitchFamily="18" charset="0"/>
                <a:cs typeface="Times New Roman" panose="02020603050405020304" pitchFamily="18" charset="0"/>
              </a:rPr>
              <a:t>чашки к </a:t>
            </a:r>
            <a:r>
              <a:rPr lang="ru-RU" b="1" dirty="0" smtClean="0">
                <a:latin typeface="Times New Roman" panose="02020603050405020304" pitchFamily="18" charset="0"/>
                <a:cs typeface="Times New Roman" panose="02020603050405020304" pitchFamily="18" charset="0"/>
              </a:rPr>
              <a:t>блюдцам.</a:t>
            </a:r>
          </a:p>
          <a:p>
            <a:r>
              <a:rPr lang="ru-RU" b="1" dirty="0" smtClean="0">
                <a:latin typeface="Times New Roman" panose="02020603050405020304" pitchFamily="18" charset="0"/>
                <a:cs typeface="Times New Roman" panose="02020603050405020304" pitchFamily="18" charset="0"/>
              </a:rPr>
              <a:t>Цель</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Учить детей соотносить предметы по цвету. </a:t>
            </a:r>
          </a:p>
          <a:p>
            <a:r>
              <a:rPr lang="ru-RU" dirty="0">
                <a:latin typeface="Times New Roman" panose="02020603050405020304" pitchFamily="18" charset="0"/>
                <a:cs typeface="Times New Roman" panose="02020603050405020304" pitchFamily="18" charset="0"/>
              </a:rPr>
              <a:t>Оборудование: Вырезанные из картона чашки и блюдца разных цветов. </a:t>
            </a:r>
          </a:p>
          <a:p>
            <a:r>
              <a:rPr lang="ru-RU" dirty="0">
                <a:latin typeface="Times New Roman" panose="02020603050405020304" pitchFamily="18" charset="0"/>
                <a:cs typeface="Times New Roman" panose="02020603050405020304" pitchFamily="18" charset="0"/>
              </a:rPr>
              <a:t>Ход: Воспитатель показывает детям блюдца и предлагает поставить на них чашки и уточняет, что у каждого блюдца есть своя чашка такого же цвета. Затем воспитатель показывает, как это нужно делать. Далее задание выполняют дети. </a:t>
            </a:r>
            <a:endParaRPr lang="ru-RU" dirty="0">
              <a:effectLst/>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16633"/>
            <a:ext cx="1557527" cy="1512167"/>
          </a:xfrm>
          <a:prstGeom prst="rect">
            <a:avLst/>
          </a:prstGeom>
          <a:ln>
            <a:noFill/>
          </a:ln>
          <a:effectLst>
            <a:softEdge rad="112500"/>
          </a:effectLst>
        </p:spPr>
      </p:pic>
      <p:sp>
        <p:nvSpPr>
          <p:cNvPr id="6" name="Прямоугольник 5"/>
          <p:cNvSpPr/>
          <p:nvPr/>
        </p:nvSpPr>
        <p:spPr>
          <a:xfrm>
            <a:off x="107504" y="1988840"/>
            <a:ext cx="8784976" cy="3416320"/>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2. «Собери </a:t>
            </a:r>
            <a:r>
              <a:rPr lang="ru-RU" b="1" dirty="0">
                <a:latin typeface="Times New Roman" panose="02020603050405020304" pitchFamily="18" charset="0"/>
                <a:cs typeface="Times New Roman" panose="02020603050405020304" pitchFamily="18" charset="0"/>
              </a:rPr>
              <a:t>букет</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Цель: </a:t>
            </a:r>
            <a:r>
              <a:rPr lang="ru-RU" dirty="0">
                <a:latin typeface="Times New Roman" panose="02020603050405020304" pitchFamily="18" charset="0"/>
                <a:cs typeface="Times New Roman" panose="02020603050405020304" pitchFamily="18" charset="0"/>
              </a:rPr>
              <a:t>развитие сенсорного восприятия.</a:t>
            </a:r>
          </a:p>
          <a:p>
            <a:r>
              <a:rPr lang="ru-RU" dirty="0" smtClean="0">
                <a:latin typeface="Times New Roman" panose="02020603050405020304" pitchFamily="18" charset="0"/>
                <a:cs typeface="Times New Roman" panose="02020603050405020304" pitchFamily="18" charset="0"/>
              </a:rPr>
              <a:t>Учить </a:t>
            </a:r>
            <a:r>
              <a:rPr lang="ru-RU" dirty="0">
                <a:latin typeface="Times New Roman" panose="02020603050405020304" pitchFamily="18" charset="0"/>
                <a:cs typeface="Times New Roman" panose="02020603050405020304" pitchFamily="18" charset="0"/>
              </a:rPr>
              <a:t>группировать предметы по цвету;</a:t>
            </a:r>
          </a:p>
          <a:p>
            <a:r>
              <a:rPr lang="ru-RU" dirty="0" smtClean="0">
                <a:latin typeface="Times New Roman" panose="02020603050405020304" pitchFamily="18" charset="0"/>
                <a:cs typeface="Times New Roman" panose="02020603050405020304" pitchFamily="18" charset="0"/>
              </a:rPr>
              <a:t>Формировать </a:t>
            </a:r>
            <a:r>
              <a:rPr lang="ru-RU" dirty="0">
                <a:latin typeface="Times New Roman" panose="02020603050405020304" pitchFamily="18" charset="0"/>
                <a:cs typeface="Times New Roman" panose="02020603050405020304" pitchFamily="18" charset="0"/>
              </a:rPr>
              <a:t>навык совместного выполнения задания;</a:t>
            </a:r>
          </a:p>
          <a:p>
            <a:r>
              <a:rPr lang="ru-RU" dirty="0" smtClean="0">
                <a:latin typeface="Times New Roman" panose="02020603050405020304" pitchFamily="18" charset="0"/>
                <a:cs typeface="Times New Roman" panose="02020603050405020304" pitchFamily="18" charset="0"/>
              </a:rPr>
              <a:t>Развивать </a:t>
            </a:r>
            <a:r>
              <a:rPr lang="ru-RU" dirty="0">
                <a:latin typeface="Times New Roman" panose="02020603050405020304" pitchFamily="18" charset="0"/>
                <a:cs typeface="Times New Roman" panose="02020603050405020304" pitchFamily="18" charset="0"/>
              </a:rPr>
              <a:t>зрительное восприятие и </a:t>
            </a:r>
            <a:r>
              <a:rPr lang="ru-RU" dirty="0" smtClean="0">
                <a:latin typeface="Times New Roman" panose="02020603050405020304" pitchFamily="18" charset="0"/>
                <a:cs typeface="Times New Roman" panose="02020603050405020304" pitchFamily="18" charset="0"/>
              </a:rPr>
              <a:t>внимание;</a:t>
            </a:r>
          </a:p>
          <a:p>
            <a:r>
              <a:rPr lang="ru-RU" dirty="0" smtClean="0">
                <a:latin typeface="Times New Roman" panose="02020603050405020304" pitchFamily="18" charset="0"/>
                <a:cs typeface="Times New Roman" panose="02020603050405020304" pitchFamily="18" charset="0"/>
              </a:rPr>
              <a:t>Развивать </a:t>
            </a:r>
            <a:r>
              <a:rPr lang="ru-RU" dirty="0">
                <a:latin typeface="Times New Roman" panose="02020603050405020304" pitchFamily="18" charset="0"/>
                <a:cs typeface="Times New Roman" panose="02020603050405020304" pitchFamily="18" charset="0"/>
              </a:rPr>
              <a:t>навык соотносить предметы по цвету.</a:t>
            </a:r>
          </a:p>
          <a:p>
            <a:r>
              <a:rPr lang="ru-RU" dirty="0" smtClean="0">
                <a:latin typeface="Times New Roman" panose="02020603050405020304" pitchFamily="18" charset="0"/>
                <a:cs typeface="Times New Roman" panose="02020603050405020304" pitchFamily="18" charset="0"/>
              </a:rPr>
              <a:t>Воспитывать </a:t>
            </a:r>
            <a:r>
              <a:rPr lang="ru-RU" dirty="0">
                <a:latin typeface="Times New Roman" panose="02020603050405020304" pitchFamily="18" charset="0"/>
                <a:cs typeface="Times New Roman" panose="02020603050405020304" pitchFamily="18" charset="0"/>
              </a:rPr>
              <a:t>бережное отношение к </a:t>
            </a:r>
            <a:r>
              <a:rPr lang="ru-RU" dirty="0" smtClean="0">
                <a:latin typeface="Times New Roman" panose="02020603050405020304" pitchFamily="18" charset="0"/>
                <a:cs typeface="Times New Roman" panose="02020603050405020304" pitchFamily="18" charset="0"/>
              </a:rPr>
              <a:t>природе.</a:t>
            </a:r>
            <a:r>
              <a:rPr lang="ru-RU" dirty="0"/>
              <a:t> </a:t>
            </a:r>
            <a:endParaRPr lang="ru-RU" dirty="0" smtClean="0"/>
          </a:p>
          <a:p>
            <a:r>
              <a:rPr lang="ru-RU" b="1" dirty="0" smtClean="0">
                <a:latin typeface="Times New Roman" panose="02020603050405020304" pitchFamily="18" charset="0"/>
                <a:cs typeface="Times New Roman" panose="02020603050405020304" pitchFamily="18" charset="0"/>
              </a:rPr>
              <a:t>Ход игры. </a:t>
            </a:r>
            <a:r>
              <a:rPr lang="ru-RU" dirty="0" smtClean="0">
                <a:latin typeface="Times New Roman" panose="02020603050405020304" pitchFamily="18" charset="0"/>
                <a:cs typeface="Times New Roman" panose="02020603050405020304" pitchFamily="18" charset="0"/>
              </a:rPr>
              <a:t>Игра </a:t>
            </a:r>
            <a:r>
              <a:rPr lang="ru-RU" dirty="0">
                <a:latin typeface="Times New Roman" panose="02020603050405020304" pitchFamily="18" charset="0"/>
                <a:cs typeface="Times New Roman" panose="02020603050405020304" pitchFamily="18" charset="0"/>
              </a:rPr>
              <a:t>предназначена для детей младшего дошкольного возраста. Работа проводится индивидуально или группой детей. Перед ребенком поляна с цветами и картины с вазами. Ребенок собирает букет. Расставляя в вазы цветы, ребенок называет цвет цветка и соотносит с цветом вазы. Игру можно провести индивидуально или группой детей.</a:t>
            </a:r>
          </a:p>
        </p:txBody>
      </p: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44209" y="1844824"/>
            <a:ext cx="2637646" cy="2016224"/>
          </a:xfrm>
          <a:prstGeom prst="rect">
            <a:avLst/>
          </a:prstGeom>
        </p:spPr>
      </p:pic>
    </p:spTree>
    <p:extLst>
      <p:ext uri="{BB962C8B-B14F-4D97-AF65-F5344CB8AC3E}">
        <p14:creationId xmlns:p14="http://schemas.microsoft.com/office/powerpoint/2010/main" val="26741274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Прямоугольник 2"/>
          <p:cNvSpPr/>
          <p:nvPr/>
        </p:nvSpPr>
        <p:spPr>
          <a:xfrm>
            <a:off x="58615" y="116256"/>
            <a:ext cx="6949680" cy="2031325"/>
          </a:xfrm>
          <a:prstGeom prst="rect">
            <a:avLst/>
          </a:prstGeom>
        </p:spPr>
        <p:txBody>
          <a:bodyPr wrap="square">
            <a:spAutoFit/>
          </a:bodyPr>
          <a:lstStyle/>
          <a:p>
            <a:r>
              <a:rPr lang="ru-RU" b="1" i="1" dirty="0" smtClean="0"/>
              <a:t>3</a:t>
            </a:r>
            <a:r>
              <a:rPr lang="ru-RU" b="1" dirty="0" smtClean="0">
                <a:latin typeface="Times New Roman" panose="02020603050405020304" pitchFamily="18" charset="0"/>
                <a:cs typeface="Times New Roman" panose="02020603050405020304" pitchFamily="18" charset="0"/>
              </a:rPr>
              <a:t>.«Украсим </a:t>
            </a:r>
            <a:r>
              <a:rPr lang="ru-RU" b="1" dirty="0">
                <a:latin typeface="Times New Roman" panose="02020603050405020304" pitchFamily="18" charset="0"/>
                <a:cs typeface="Times New Roman" panose="02020603050405020304" pitchFamily="18" charset="0"/>
              </a:rPr>
              <a:t>салфеточку»</a:t>
            </a:r>
            <a:endParaRPr lang="ru-RU"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Цель: </a:t>
            </a:r>
            <a:r>
              <a:rPr lang="ru-RU" dirty="0" smtClean="0">
                <a:latin typeface="Times New Roman" panose="02020603050405020304" pitchFamily="18" charset="0"/>
                <a:cs typeface="Times New Roman" panose="02020603050405020304" pitchFamily="18" charset="0"/>
              </a:rPr>
              <a:t>Закреплять </a:t>
            </a:r>
            <a:r>
              <a:rPr lang="ru-RU" dirty="0">
                <a:latin typeface="Times New Roman" panose="02020603050405020304" pitchFamily="18" charset="0"/>
                <a:cs typeface="Times New Roman" panose="02020603050405020304" pitchFamily="18" charset="0"/>
              </a:rPr>
              <a:t>умения детей составлять узор, ориентируясь </a:t>
            </a:r>
            <a:r>
              <a:rPr lang="ru-RU" dirty="0" smtClean="0">
                <a:latin typeface="Times New Roman" panose="02020603050405020304" pitchFamily="18" charset="0"/>
                <a:cs typeface="Times New Roman" panose="02020603050405020304" pitchFamily="18" charset="0"/>
              </a:rPr>
              <a:t>на цвет.  Для </a:t>
            </a:r>
            <a:r>
              <a:rPr lang="ru-RU" dirty="0">
                <a:latin typeface="Times New Roman" panose="02020603050405020304" pitchFamily="18" charset="0"/>
                <a:cs typeface="Times New Roman" panose="02020603050405020304" pitchFamily="18" charset="0"/>
              </a:rPr>
              <a:t>игры используются "салфеточки"-образцы, пустые "салфеточки", разноцветные крышки</a:t>
            </a:r>
            <a:r>
              <a:rPr lang="ru-RU" dirty="0" smtClean="0">
                <a:latin typeface="Times New Roman" panose="02020603050405020304" pitchFamily="18" charset="0"/>
                <a:cs typeface="Times New Roman" panose="02020603050405020304" pitchFamily="18" charset="0"/>
              </a:rPr>
              <a:t>.</a:t>
            </a:r>
            <a:r>
              <a:rPr lang="ru-RU" dirty="0"/>
              <a:t> </a:t>
            </a:r>
            <a:r>
              <a:rPr lang="ru-RU" dirty="0">
                <a:latin typeface="Times New Roman" panose="02020603050405020304" pitchFamily="18" charset="0"/>
                <a:cs typeface="Times New Roman" panose="02020603050405020304" pitchFamily="18" charset="0"/>
              </a:rPr>
              <a:t>Ребенку предлагается </a:t>
            </a:r>
            <a:r>
              <a:rPr lang="ru-RU" dirty="0" smtClean="0">
                <a:latin typeface="Times New Roman" panose="02020603050405020304" pitchFamily="18" charset="0"/>
                <a:cs typeface="Times New Roman" panose="02020603050405020304" pitchFamily="18" charset="0"/>
              </a:rPr>
              <a:t>расставить </a:t>
            </a:r>
            <a:r>
              <a:rPr lang="ru-RU" dirty="0">
                <a:latin typeface="Times New Roman" panose="02020603050405020304" pitchFamily="18" charset="0"/>
                <a:cs typeface="Times New Roman" panose="02020603050405020304" pitchFamily="18" charset="0"/>
              </a:rPr>
              <a:t>цветные крышки в соответствии с предлагаемым образцом</a:t>
            </a:r>
            <a:r>
              <a:rPr lang="ru-RU" dirty="0" smtClean="0">
                <a:latin typeface="Times New Roman" panose="02020603050405020304" pitchFamily="18" charset="0"/>
                <a:cs typeface="Times New Roman" panose="02020603050405020304" pitchFamily="18" charset="0"/>
              </a:rPr>
              <a:t>.</a:t>
            </a:r>
            <a:r>
              <a:rPr lang="ru-RU" dirty="0"/>
              <a:t> </a:t>
            </a:r>
            <a:r>
              <a:rPr lang="ru-RU" dirty="0" smtClean="0">
                <a:latin typeface="Times New Roman" panose="02020603050405020304" pitchFamily="18" charset="0"/>
                <a:cs typeface="Times New Roman" panose="02020603050405020304" pitchFamily="18" charset="0"/>
              </a:rPr>
              <a:t>(Вместо крышек, можно использовать кружочки вырезанные из картона)</a:t>
            </a:r>
            <a:endParaRPr lang="ru-RU" dirty="0">
              <a:latin typeface="Times New Roman" panose="02020603050405020304" pitchFamily="18" charset="0"/>
              <a:cs typeface="Times New Roman" panose="02020603050405020304" pitchFamily="18" charset="0"/>
            </a:endParaRPr>
          </a:p>
        </p:txBody>
      </p:sp>
      <p:pic>
        <p:nvPicPr>
          <p:cNvPr id="2050" name="Picture 2" descr="http://3.bp.blogspot.com/-B5MTHezCDk0/T7uxLdYEcHI/AAAAAAAAAn0/hYi0KCgVxKk/s320/SDC1136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16256"/>
            <a:ext cx="2243935" cy="165656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8614" y="2147581"/>
            <a:ext cx="7609729" cy="4801314"/>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4. «Капельки </a:t>
            </a:r>
            <a:r>
              <a:rPr lang="ru-RU" b="1" dirty="0">
                <a:latin typeface="Times New Roman" panose="02020603050405020304" pitchFamily="18" charset="0"/>
                <a:cs typeface="Times New Roman" panose="02020603050405020304" pitchFamily="18" charset="0"/>
              </a:rPr>
              <a:t>и тучки» </a:t>
            </a:r>
          </a:p>
          <a:p>
            <a:r>
              <a:rPr lang="ru-RU" b="1" dirty="0" smtClean="0">
                <a:latin typeface="Times New Roman" panose="02020603050405020304" pitchFamily="18" charset="0"/>
                <a:cs typeface="Times New Roman" panose="02020603050405020304" pitchFamily="18" charset="0"/>
              </a:rPr>
              <a:t>Цель</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Учить детей соотносить и группировать предметы по размеру.</a:t>
            </a:r>
          </a:p>
          <a:p>
            <a:r>
              <a:rPr lang="ru-RU" dirty="0">
                <a:latin typeface="Times New Roman" panose="02020603050405020304" pitchFamily="18" charset="0"/>
                <a:cs typeface="Times New Roman" panose="02020603050405020304" pitchFamily="18" charset="0"/>
              </a:rPr>
              <a:t>Формировать зрительную координацию, понятия «большой», «маленький». Развивать мелкую моторику, логическое мышление. </a:t>
            </a:r>
          </a:p>
          <a:p>
            <a:r>
              <a:rPr lang="ru-RU" dirty="0">
                <a:latin typeface="Times New Roman" panose="02020603050405020304" pitchFamily="18" charset="0"/>
                <a:cs typeface="Times New Roman" panose="02020603050405020304" pitchFamily="18" charset="0"/>
              </a:rPr>
              <a:t>Развивать слуховое внимание.</a:t>
            </a:r>
          </a:p>
          <a:p>
            <a:r>
              <a:rPr lang="ru-RU" b="1" dirty="0">
                <a:latin typeface="Times New Roman" panose="02020603050405020304" pitchFamily="18" charset="0"/>
                <a:cs typeface="Times New Roman" panose="02020603050405020304" pitchFamily="18" charset="0"/>
              </a:rPr>
              <a:t>Материал:</a:t>
            </a:r>
            <a:r>
              <a:rPr lang="ru-RU" dirty="0">
                <a:latin typeface="Times New Roman" panose="02020603050405020304" pitchFamily="18" charset="0"/>
                <a:cs typeface="Times New Roman" panose="02020603050405020304" pitchFamily="18" charset="0"/>
              </a:rPr>
              <a:t> две фигурки- тучки одинакового цвета, но разные по размеру; фигурки капелек большого и маленького размеров одинакового цвета.</a:t>
            </a:r>
          </a:p>
          <a:p>
            <a:r>
              <a:rPr lang="ru-RU" b="1" dirty="0">
                <a:latin typeface="Times New Roman" panose="02020603050405020304" pitchFamily="18" charset="0"/>
                <a:cs typeface="Times New Roman" panose="02020603050405020304" pitchFamily="18" charset="0"/>
              </a:rPr>
              <a:t>Ход игры. </a:t>
            </a:r>
            <a:r>
              <a:rPr lang="ru-RU" i="1" dirty="0">
                <a:latin typeface="Times New Roman" panose="02020603050405020304" pitchFamily="18" charset="0"/>
                <a:cs typeface="Times New Roman" panose="02020603050405020304" pitchFamily="18" charset="0"/>
              </a:rPr>
              <a:t>Первый вариант:</a:t>
            </a:r>
            <a:r>
              <a:rPr lang="ru-RU" dirty="0">
                <a:latin typeface="Times New Roman" panose="02020603050405020304" pitchFamily="18" charset="0"/>
                <a:cs typeface="Times New Roman" panose="02020603050405020304" pitchFamily="18" charset="0"/>
              </a:rPr>
              <a:t> Воспитатель читает стишок:</a:t>
            </a:r>
          </a:p>
          <a:p>
            <a:r>
              <a:rPr lang="ru-RU" dirty="0">
                <a:latin typeface="Times New Roman" panose="02020603050405020304" pitchFamily="18" charset="0"/>
                <a:cs typeface="Times New Roman" panose="02020603050405020304" pitchFamily="18" charset="0"/>
              </a:rPr>
              <a:t>Солнце весело светило,</a:t>
            </a:r>
          </a:p>
          <a:p>
            <a:r>
              <a:rPr lang="ru-RU" dirty="0">
                <a:latin typeface="Times New Roman" panose="02020603050405020304" pitchFamily="18" charset="0"/>
                <a:cs typeface="Times New Roman" panose="02020603050405020304" pitchFamily="18" charset="0"/>
              </a:rPr>
              <a:t>ветер ветки наклонял.</a:t>
            </a:r>
          </a:p>
          <a:p>
            <a:r>
              <a:rPr lang="ru-RU" dirty="0">
                <a:latin typeface="Times New Roman" panose="02020603050405020304" pitchFamily="18" charset="0"/>
                <a:cs typeface="Times New Roman" panose="02020603050405020304" pitchFamily="18" charset="0"/>
              </a:rPr>
              <a:t>Завертело, закружило-</a:t>
            </a:r>
          </a:p>
          <a:p>
            <a:r>
              <a:rPr lang="ru-RU" dirty="0">
                <a:latin typeface="Times New Roman" panose="02020603050405020304" pitchFamily="18" charset="0"/>
                <a:cs typeface="Times New Roman" panose="02020603050405020304" pitchFamily="18" charset="0"/>
              </a:rPr>
              <a:t>тучку крупную пригнало,</a:t>
            </a:r>
          </a:p>
          <a:p>
            <a:r>
              <a:rPr lang="ru-RU" dirty="0">
                <a:latin typeface="Times New Roman" panose="02020603050405020304" pitchFamily="18" charset="0"/>
                <a:cs typeface="Times New Roman" panose="02020603050405020304" pitchFamily="18" charset="0"/>
              </a:rPr>
              <a:t>капли крупные упали. </a:t>
            </a:r>
          </a:p>
          <a:p>
            <a:r>
              <a:rPr lang="ru-RU" dirty="0">
                <a:latin typeface="Times New Roman" panose="02020603050405020304" pitchFamily="18" charset="0"/>
                <a:cs typeface="Times New Roman" panose="02020603050405020304" pitchFamily="18" charset="0"/>
              </a:rPr>
              <a:t>Воспитатель берет одну из радом лежащих фигурок (крупную тучку): Какая это тучка по размеру? Какие капли упали с этой тучки? Предлагает одному ребенку выбрать нужные капельки и расположить их под крупной тучкой. </a:t>
            </a:r>
            <a:endParaRPr lang="ru-RU" i="1"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8184" y="4149080"/>
            <a:ext cx="2592289" cy="1478725"/>
          </a:xfrm>
          <a:prstGeom prst="rect">
            <a:avLst/>
          </a:prstGeom>
        </p:spPr>
      </p:pic>
    </p:spTree>
    <p:extLst>
      <p:ext uri="{BB962C8B-B14F-4D97-AF65-F5344CB8AC3E}">
        <p14:creationId xmlns:p14="http://schemas.microsoft.com/office/powerpoint/2010/main" val="1557715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Прямоугольник 2"/>
          <p:cNvSpPr/>
          <p:nvPr/>
        </p:nvSpPr>
        <p:spPr>
          <a:xfrm>
            <a:off x="0" y="1"/>
            <a:ext cx="9036496" cy="6186309"/>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Когда ребенок справился с заданием спрашивает: какие капельки остались? Под какой тучкой их надо расположить? Ребенку предлагается взять оставшуюся тучку (маленькую) и разложить капельки, соответствующие по размеру этой тучке. Повторяется несколько раз с разными детьми.</a:t>
            </a:r>
          </a:p>
          <a:p>
            <a:r>
              <a:rPr lang="ru-RU" dirty="0">
                <a:latin typeface="Times New Roman" panose="02020603050405020304" pitchFamily="18" charset="0"/>
                <a:cs typeface="Times New Roman" panose="02020603050405020304" pitchFamily="18" charset="0"/>
              </a:rPr>
              <a:t>Второй вариант: Предварительно перемешав фигурки –капельки, другому ребенку предлагается разложить капельки по размерам: большие капельки к большой тучке, маленькие капельки – к маленькой тучке. Комментируется игра:</a:t>
            </a:r>
          </a:p>
          <a:p>
            <a:r>
              <a:rPr lang="ru-RU" dirty="0">
                <a:latin typeface="Times New Roman" panose="02020603050405020304" pitchFamily="18" charset="0"/>
                <a:cs typeface="Times New Roman" panose="02020603050405020304" pitchFamily="18" charset="0"/>
              </a:rPr>
              <a:t>Ветер тучку вдруг пригнал,</a:t>
            </a:r>
          </a:p>
          <a:p>
            <a:r>
              <a:rPr lang="ru-RU" dirty="0">
                <a:latin typeface="Times New Roman" panose="02020603050405020304" pitchFamily="18" charset="0"/>
                <a:cs typeface="Times New Roman" panose="02020603050405020304" pitchFamily="18" charset="0"/>
              </a:rPr>
              <a:t>мелкий дождь закапал: кап-кап-кап. (тихим голосом)</a:t>
            </a:r>
          </a:p>
          <a:p>
            <a:r>
              <a:rPr lang="ru-RU" dirty="0">
                <a:latin typeface="Times New Roman" panose="02020603050405020304" pitchFamily="18" charset="0"/>
                <a:cs typeface="Times New Roman" panose="02020603050405020304" pitchFamily="18" charset="0"/>
              </a:rPr>
              <a:t>Ветер сильный вдруг подул,</a:t>
            </a:r>
          </a:p>
          <a:p>
            <a:r>
              <a:rPr lang="ru-RU" dirty="0">
                <a:latin typeface="Times New Roman" panose="02020603050405020304" pitchFamily="18" charset="0"/>
                <a:cs typeface="Times New Roman" panose="02020603050405020304" pitchFamily="18" charset="0"/>
              </a:rPr>
              <a:t>Капли крупные пошли: кап-кап-кап. (громким голосом</a:t>
            </a:r>
            <a:r>
              <a:rPr lang="ru-RU" dirty="0" smtClean="0">
                <a:latin typeface="Times New Roman" panose="02020603050405020304" pitchFamily="18" charset="0"/>
                <a:cs typeface="Times New Roman" panose="02020603050405020304" pitchFamily="18" charset="0"/>
              </a:rPr>
              <a:t>)</a:t>
            </a:r>
          </a:p>
          <a:p>
            <a:r>
              <a:rPr lang="ru-RU" b="1" dirty="0" smtClean="0">
                <a:latin typeface="Times New Roman" panose="02020603050405020304" pitchFamily="18" charset="0"/>
                <a:cs typeface="Times New Roman" panose="02020603050405020304" pitchFamily="18" charset="0"/>
              </a:rPr>
              <a:t>5. «Как </a:t>
            </a:r>
            <a:r>
              <a:rPr lang="ru-RU" b="1" dirty="0">
                <a:latin typeface="Times New Roman" panose="02020603050405020304" pitchFamily="18" charset="0"/>
                <a:cs typeface="Times New Roman" panose="02020603050405020304" pitchFamily="18" charset="0"/>
              </a:rPr>
              <a:t>дети помогли ёжикам подготовится к зиме»</a:t>
            </a:r>
          </a:p>
          <a:p>
            <a:r>
              <a:rPr lang="ru-RU" b="1" dirty="0" smtClean="0">
                <a:latin typeface="Times New Roman" panose="02020603050405020304" pitchFamily="18" charset="0"/>
                <a:cs typeface="Times New Roman" panose="02020603050405020304" pitchFamily="18" charset="0"/>
              </a:rPr>
              <a:t>Цели и задачи: </a:t>
            </a:r>
            <a:r>
              <a:rPr lang="ru-RU" dirty="0" smtClean="0">
                <a:latin typeface="Times New Roman" panose="02020603050405020304" pitchFamily="18" charset="0"/>
                <a:cs typeface="Times New Roman" panose="02020603050405020304" pitchFamily="18" charset="0"/>
              </a:rPr>
              <a:t>формирование </a:t>
            </a:r>
            <a:r>
              <a:rPr lang="ru-RU" dirty="0">
                <a:latin typeface="Times New Roman" panose="02020603050405020304" pitchFamily="18" charset="0"/>
                <a:cs typeface="Times New Roman" panose="02020603050405020304" pitchFamily="18" charset="0"/>
              </a:rPr>
              <a:t>первичных </a:t>
            </a:r>
            <a:r>
              <a:rPr lang="ru-RU" dirty="0" smtClean="0">
                <a:latin typeface="Times New Roman" panose="02020603050405020304" pitchFamily="18" charset="0"/>
                <a:cs typeface="Times New Roman" panose="02020603050405020304" pitchFamily="18" charset="0"/>
              </a:rPr>
              <a:t>представлений</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об основных свойствах и отношениях объектов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окружающего </a:t>
            </a:r>
            <a:r>
              <a:rPr lang="ru-RU" dirty="0">
                <a:latin typeface="Times New Roman" panose="02020603050405020304" pitchFamily="18" charset="0"/>
                <a:cs typeface="Times New Roman" panose="02020603050405020304" pitchFamily="18" charset="0"/>
              </a:rPr>
              <a:t>мира: форме, цвете, размере; </a:t>
            </a:r>
            <a:r>
              <a:rPr lang="ru-RU" dirty="0" smtClean="0">
                <a:latin typeface="Times New Roman" panose="02020603050405020304" pitchFamily="18" charset="0"/>
                <a:cs typeface="Times New Roman" panose="02020603050405020304" pitchFamily="18" charset="0"/>
              </a:rPr>
              <a:t>ознакомление</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 окружающим социальным миром (ознакомление с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природой</a:t>
            </a:r>
            <a:r>
              <a:rPr lang="ru-RU" dirty="0">
                <a:latin typeface="Times New Roman" panose="02020603050405020304" pitchFamily="18" charset="0"/>
                <a:cs typeface="Times New Roman" panose="02020603050405020304" pitchFamily="18" charset="0"/>
              </a:rPr>
              <a:t>, расширение кругозора детей; помогать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обследовать </a:t>
            </a:r>
            <a:r>
              <a:rPr lang="ru-RU" dirty="0">
                <a:latin typeface="Times New Roman" panose="02020603050405020304" pitchFamily="18" charset="0"/>
                <a:cs typeface="Times New Roman" panose="02020603050405020304" pitchFamily="18" charset="0"/>
              </a:rPr>
              <a:t>предметы, выделяя их цвет, величину, форму;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узнавать </a:t>
            </a:r>
            <a:r>
              <a:rPr lang="ru-RU" dirty="0">
                <a:latin typeface="Times New Roman" panose="02020603050405020304" pitchFamily="18" charset="0"/>
                <a:cs typeface="Times New Roman" panose="02020603050405020304" pitchFamily="18" charset="0"/>
              </a:rPr>
              <a:t>на картинке некоторых диких животных и называть их.</a:t>
            </a:r>
          </a:p>
          <a:p>
            <a:r>
              <a:rPr lang="ru-RU" b="1" dirty="0">
                <a:latin typeface="Times New Roman" panose="02020603050405020304" pitchFamily="18" charset="0"/>
                <a:cs typeface="Times New Roman" panose="02020603050405020304" pitchFamily="18" charset="0"/>
              </a:rPr>
              <a:t>Демонстрационный материал:</a:t>
            </a:r>
            <a:r>
              <a:rPr lang="ru-RU" dirty="0">
                <a:latin typeface="Times New Roman" panose="02020603050405020304" pitchFamily="18" charset="0"/>
                <a:cs typeface="Times New Roman" panose="02020603050405020304" pitchFamily="18" charset="0"/>
              </a:rPr>
              <a:t> картинки ежей, яблоки на липучках</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прищепки.</a:t>
            </a:r>
          </a:p>
          <a:p>
            <a:endParaRPr lang="ru-RU"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1592" y="2348880"/>
            <a:ext cx="3240360" cy="2425960"/>
          </a:xfrm>
          <a:prstGeom prst="rect">
            <a:avLst/>
          </a:prstGeom>
          <a:ln>
            <a:noFill/>
          </a:ln>
          <a:effectLst>
            <a:softEdge rad="112500"/>
          </a:effectLst>
        </p:spPr>
      </p:pic>
    </p:spTree>
    <p:extLst>
      <p:ext uri="{BB962C8B-B14F-4D97-AF65-F5344CB8AC3E}">
        <p14:creationId xmlns:p14="http://schemas.microsoft.com/office/powerpoint/2010/main" val="28250523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28"/>
            <a:ext cx="9144000" cy="6858000"/>
          </a:xfrm>
          <a:prstGeom prst="rect">
            <a:avLst/>
          </a:prstGeom>
        </p:spPr>
      </p:pic>
      <p:sp>
        <p:nvSpPr>
          <p:cNvPr id="3" name="Прямоугольник 2"/>
          <p:cNvSpPr/>
          <p:nvPr/>
        </p:nvSpPr>
        <p:spPr>
          <a:xfrm>
            <a:off x="107504" y="1"/>
            <a:ext cx="8640960" cy="7017306"/>
          </a:xfrm>
          <a:prstGeom prst="rect">
            <a:avLst/>
          </a:prstGeom>
        </p:spPr>
        <p:txBody>
          <a:bodyPr wrap="square">
            <a:spAutoFit/>
          </a:bodyPr>
          <a:lstStyle/>
          <a:p>
            <a:r>
              <a:rPr lang="ru-RU" b="1" dirty="0">
                <a:latin typeface="Times New Roman" panose="02020603050405020304" pitchFamily="18" charset="0"/>
                <a:cs typeface="Times New Roman" panose="02020603050405020304" pitchFamily="18" charset="0"/>
              </a:rPr>
              <a:t>Ход занятия</a:t>
            </a:r>
          </a:p>
          <a:p>
            <a:r>
              <a:rPr lang="ru-RU" dirty="0">
                <a:latin typeface="Times New Roman" panose="02020603050405020304" pitchFamily="18" charset="0"/>
                <a:cs typeface="Times New Roman" panose="02020603050405020304" pitchFamily="18" charset="0"/>
              </a:rPr>
              <a:t>Воспитатель: «Ребята, сегодня мы с вами поиграем и поговорим про ежей. Как вы уже знаете, ёж - это дикое животное, которое с наступлением зимнего периода укладывается в своей норке на три долгих месяца в спячку. Зима – это долгий срок, поэтому животные должны как следует подкрепиться, чтобы набрать толстый слой подкожного жира и проспать до весны</a:t>
            </a:r>
            <a:r>
              <a:rPr lang="ru-RU" dirty="0" smtClean="0">
                <a:latin typeface="Times New Roman" panose="02020603050405020304" pitchFamily="18" charset="0"/>
                <a:cs typeface="Times New Roman" panose="02020603050405020304" pitchFamily="18" charset="0"/>
              </a:rPr>
              <a:t>. Пока </a:t>
            </a:r>
            <a:r>
              <a:rPr lang="ru-RU" dirty="0">
                <a:latin typeface="Times New Roman" panose="02020603050405020304" pitchFamily="18" charset="0"/>
                <a:cs typeface="Times New Roman" panose="02020603050405020304" pitchFamily="18" charset="0"/>
              </a:rPr>
              <a:t>вы, ребятки, отдыхали на улице по территории нашего сада пробегали разноцветные ёжики, они направлялись в волшебную страну под названием</a:t>
            </a:r>
          </a:p>
          <a:p>
            <a:r>
              <a:rPr lang="ru-RU" dirty="0" smtClean="0">
                <a:latin typeface="Times New Roman" panose="02020603050405020304" pitchFamily="18" charset="0"/>
                <a:cs typeface="Times New Roman" panose="02020603050405020304" pitchFamily="18" charset="0"/>
              </a:rPr>
              <a:t>Радуга</a:t>
            </a:r>
            <a:r>
              <a:rPr lang="ru-RU" dirty="0">
                <a:latin typeface="Times New Roman" panose="02020603050405020304" pitchFamily="18" charset="0"/>
                <a:cs typeface="Times New Roman" panose="02020603050405020304" pitchFamily="18" charset="0"/>
              </a:rPr>
              <a:t>. Однако случилось так, что на пути ежам встретился огромный снежный сугроб, преодолевая который, они рассыпали припасённые ими разноцветные яблоки. Ёжики очень расстроились, ведь им необходимо запастись яблоками перед долгим зимним сном.</a:t>
            </a:r>
          </a:p>
          <a:p>
            <a:r>
              <a:rPr lang="ru-RU" dirty="0">
                <a:latin typeface="Times New Roman" panose="02020603050405020304" pitchFamily="18" charset="0"/>
                <a:cs typeface="Times New Roman" panose="02020603050405020304" pitchFamily="18" charset="0"/>
              </a:rPr>
              <a:t>Ребята, давайте поможем ёжикам найти свои яблочки и надёжно закрепить их на иголках</a:t>
            </a:r>
            <a:r>
              <a:rPr lang="ru-RU" dirty="0" smtClean="0">
                <a:latin typeface="Times New Roman" panose="02020603050405020304" pitchFamily="18" charset="0"/>
                <a:cs typeface="Times New Roman" panose="02020603050405020304" pitchFamily="18" charset="0"/>
              </a:rPr>
              <a:t>!». Воспитанники</a:t>
            </a:r>
            <a:r>
              <a:rPr lang="ru-RU" dirty="0">
                <a:latin typeface="Times New Roman" panose="02020603050405020304" pitchFamily="18" charset="0"/>
                <a:cs typeface="Times New Roman" panose="02020603050405020304" pitchFamily="18" charset="0"/>
              </a:rPr>
              <a:t>: «Давайте, поможем, дайте мне, пожалуйста, самого расстроенного ёжика</a:t>
            </a:r>
            <a:r>
              <a:rPr lang="ru-RU" dirty="0" smtClean="0">
                <a:latin typeface="Times New Roman" panose="02020603050405020304" pitchFamily="18" charset="0"/>
                <a:cs typeface="Times New Roman" panose="02020603050405020304" pitchFamily="18" charset="0"/>
              </a:rPr>
              <a:t>». Воспитанники </a:t>
            </a:r>
            <a:r>
              <a:rPr lang="ru-RU" dirty="0">
                <a:latin typeface="Times New Roman" panose="02020603050405020304" pitchFamily="18" charset="0"/>
                <a:cs typeface="Times New Roman" panose="02020603050405020304" pitchFamily="18" charset="0"/>
              </a:rPr>
              <a:t>ищут яблоки соответствующие каждому ежу по цвету и прикрепляют их при помощи липучек</a:t>
            </a:r>
            <a:r>
              <a:rPr lang="ru-RU" dirty="0" smtClean="0">
                <a:latin typeface="Times New Roman" panose="02020603050405020304" pitchFamily="18" charset="0"/>
                <a:cs typeface="Times New Roman" panose="02020603050405020304" pitchFamily="18" charset="0"/>
              </a:rPr>
              <a:t>.</a:t>
            </a:r>
          </a:p>
          <a:p>
            <a:r>
              <a:rPr lang="ru-RU" b="1" dirty="0" smtClean="0">
                <a:latin typeface="Times New Roman" panose="02020603050405020304" pitchFamily="18" charset="0"/>
                <a:cs typeface="Times New Roman" panose="02020603050405020304" pitchFamily="18" charset="0"/>
              </a:rPr>
              <a:t>6.</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Геометрический коврик».</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Описание игры.</a:t>
            </a:r>
            <a:r>
              <a:rPr lang="ru-RU" dirty="0" smtClean="0">
                <a:latin typeface="Times New Roman" panose="02020603050405020304" pitchFamily="18" charset="0"/>
                <a:cs typeface="Times New Roman" panose="02020603050405020304" pitchFamily="18" charset="0"/>
              </a:rPr>
              <a:t> Игра </a:t>
            </a:r>
            <a:r>
              <a:rPr lang="ru-RU" dirty="0">
                <a:latin typeface="Times New Roman" panose="02020603050405020304" pitchFamily="18" charset="0"/>
                <a:cs typeface="Times New Roman" panose="02020603050405020304" pitchFamily="18" charset="0"/>
              </a:rPr>
              <a:t>может быть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использована </a:t>
            </a:r>
            <a:r>
              <a:rPr lang="ru-RU" dirty="0">
                <a:latin typeface="Times New Roman" panose="02020603050405020304" pitchFamily="18" charset="0"/>
                <a:cs typeface="Times New Roman" panose="02020603050405020304" pitchFamily="18" charset="0"/>
              </a:rPr>
              <a:t>как на занятиях </a:t>
            </a:r>
            <a:r>
              <a:rPr lang="ru-RU" dirty="0" smtClean="0">
                <a:latin typeface="Times New Roman" panose="02020603050405020304" pitchFamily="18" charset="0"/>
                <a:cs typeface="Times New Roman" panose="02020603050405020304" pitchFamily="18" charset="0"/>
              </a:rPr>
              <a:t>по</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формированию </a:t>
            </a:r>
            <a:r>
              <a:rPr lang="ru-RU" dirty="0" smtClean="0">
                <a:latin typeface="Times New Roman" panose="02020603050405020304" pitchFamily="18" charset="0"/>
                <a:cs typeface="Times New Roman" panose="02020603050405020304" pitchFamily="18" charset="0"/>
              </a:rPr>
              <a:t>элементарных </a:t>
            </a:r>
          </a:p>
          <a:p>
            <a:r>
              <a:rPr lang="ru-RU" dirty="0" smtClean="0">
                <a:latin typeface="Times New Roman" panose="02020603050405020304" pitchFamily="18" charset="0"/>
                <a:cs typeface="Times New Roman" panose="02020603050405020304" pitchFamily="18" charset="0"/>
                <a:hlinkClick r:id="rId3"/>
              </a:rPr>
              <a:t>математических </a:t>
            </a:r>
            <a:r>
              <a:rPr lang="ru-RU" dirty="0">
                <a:latin typeface="Times New Roman" panose="02020603050405020304" pitchFamily="18" charset="0"/>
                <a:cs typeface="Times New Roman" panose="02020603050405020304" pitchFamily="18" charset="0"/>
                <a:hlinkClick r:id="rId3"/>
              </a:rPr>
              <a:t>представлений</a:t>
            </a:r>
            <a:r>
              <a:rPr lang="ru-RU" dirty="0">
                <a:latin typeface="Times New Roman" panose="02020603050405020304" pitchFamily="18" charset="0"/>
                <a:cs typeface="Times New Roman" panose="02020603050405020304" pitchFamily="18" charset="0"/>
              </a:rPr>
              <a:t>, так и в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индивидуальной </a:t>
            </a:r>
            <a:r>
              <a:rPr lang="ru-RU" dirty="0">
                <a:latin typeface="Times New Roman" panose="02020603050405020304" pitchFamily="18" charset="0"/>
                <a:cs typeface="Times New Roman" panose="02020603050405020304" pitchFamily="18" charset="0"/>
              </a:rPr>
              <a:t>работе, а также в свободной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игровой </a:t>
            </a:r>
            <a:r>
              <a:rPr lang="ru-RU" dirty="0">
                <a:latin typeface="Times New Roman" panose="02020603050405020304" pitchFamily="18" charset="0"/>
                <a:cs typeface="Times New Roman" panose="02020603050405020304" pitchFamily="18" charset="0"/>
              </a:rPr>
              <a:t>деятельности детей.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8024" y="4344648"/>
            <a:ext cx="4104456" cy="2520280"/>
          </a:xfrm>
          <a:prstGeom prst="rect">
            <a:avLst/>
          </a:prstGeom>
          <a:ln>
            <a:noFill/>
          </a:ln>
          <a:effectLst>
            <a:softEdge rad="112500"/>
          </a:effectLst>
        </p:spPr>
      </p:pic>
    </p:spTree>
    <p:extLst>
      <p:ext uri="{BB962C8B-B14F-4D97-AF65-F5344CB8AC3E}">
        <p14:creationId xmlns:p14="http://schemas.microsoft.com/office/powerpoint/2010/main" val="3307106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Прямоугольник 3"/>
          <p:cNvSpPr/>
          <p:nvPr/>
        </p:nvSpPr>
        <p:spPr>
          <a:xfrm>
            <a:off x="0" y="116632"/>
            <a:ext cx="8964488" cy="1754326"/>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Игра </a:t>
            </a:r>
            <a:r>
              <a:rPr lang="ru-RU" dirty="0">
                <a:latin typeface="Times New Roman" panose="02020603050405020304" pitchFamily="18" charset="0"/>
                <a:cs typeface="Times New Roman" panose="02020603050405020304" pitchFamily="18" charset="0"/>
                <a:hlinkClick r:id="rId3"/>
              </a:rPr>
              <a:t>направлена на развитие памяти</a:t>
            </a:r>
            <a:r>
              <a:rPr lang="ru-RU" dirty="0">
                <a:latin typeface="Times New Roman" panose="02020603050405020304" pitchFamily="18" charset="0"/>
                <a:cs typeface="Times New Roman" panose="02020603050405020304" pitchFamily="18" charset="0"/>
              </a:rPr>
              <a:t>, внимания, умения </a:t>
            </a:r>
            <a:r>
              <a:rPr lang="ru-RU" dirty="0">
                <a:latin typeface="Times New Roman" panose="02020603050405020304" pitchFamily="18" charset="0"/>
                <a:cs typeface="Times New Roman" panose="02020603050405020304" pitchFamily="18" charset="0"/>
                <a:hlinkClick r:id="rId4"/>
              </a:rPr>
              <a:t>ориентироваться на плоскости</a:t>
            </a:r>
            <a:r>
              <a:rPr lang="ru-RU" dirty="0">
                <a:latin typeface="Times New Roman" panose="02020603050405020304" pitchFamily="18" charset="0"/>
                <a:cs typeface="Times New Roman" panose="02020603050405020304" pitchFamily="18" charset="0"/>
              </a:rPr>
              <a:t>, на закрепление знаний о геометрических фигурах. Игра включает в себя демонстрационные карточки геометрических ковриков, игровые поля (по количеству игроков), наборы геометрических фигур (по количеству игроков)</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Ход </a:t>
            </a:r>
            <a:r>
              <a:rPr lang="ru-RU" dirty="0" smtClean="0">
                <a:latin typeface="Times New Roman" panose="02020603050405020304" pitchFamily="18" charset="0"/>
                <a:cs typeface="Times New Roman" panose="02020603050405020304" pitchFamily="18" charset="0"/>
              </a:rPr>
              <a:t>игры. Воспитатель </a:t>
            </a:r>
            <a:r>
              <a:rPr lang="ru-RU" dirty="0">
                <a:latin typeface="Times New Roman" panose="02020603050405020304" pitchFamily="18" charset="0"/>
                <a:cs typeface="Times New Roman" panose="02020603050405020304" pitchFamily="18" charset="0"/>
              </a:rPr>
              <a:t>(ведущий) предъявляет игрокам один из геометрических ковриков. Игроки выкладывают на своем игровом поле точно такой же по образцу. </a:t>
            </a:r>
          </a:p>
        </p:txBody>
      </p:sp>
      <p:sp>
        <p:nvSpPr>
          <p:cNvPr id="5" name="Прямоугольник 4"/>
          <p:cNvSpPr/>
          <p:nvPr/>
        </p:nvSpPr>
        <p:spPr>
          <a:xfrm>
            <a:off x="107505" y="1870958"/>
            <a:ext cx="5735292" cy="923330"/>
          </a:xfrm>
          <a:prstGeom prst="rect">
            <a:avLst/>
          </a:prstGeom>
        </p:spPr>
        <p:txBody>
          <a:bodyPr wrap="square">
            <a:spAutoFit/>
          </a:bodyPr>
          <a:lstStyle/>
          <a:p>
            <a:r>
              <a:rPr lang="ru-RU" b="1" dirty="0" smtClean="0"/>
              <a:t> 7. </a:t>
            </a:r>
            <a:r>
              <a:rPr lang="ru-RU" b="1" dirty="0" smtClean="0">
                <a:latin typeface="Times New Roman" panose="02020603050405020304" pitchFamily="18" charset="0"/>
                <a:cs typeface="Times New Roman" panose="02020603050405020304" pitchFamily="18" charset="0"/>
              </a:rPr>
              <a:t>«Разложи яблоки и сливы в нужную коробочку»</a:t>
            </a:r>
          </a:p>
          <a:p>
            <a:r>
              <a:rPr lang="ru-RU" b="1" dirty="0" smtClean="0">
                <a:latin typeface="Times New Roman" panose="02020603050405020304" pitchFamily="18" charset="0"/>
                <a:cs typeface="Times New Roman" panose="02020603050405020304" pitchFamily="18" charset="0"/>
              </a:rPr>
              <a:t>Цель: </a:t>
            </a:r>
            <a:r>
              <a:rPr lang="ru-RU" dirty="0" smtClean="0"/>
              <a:t>формировать </a:t>
            </a:r>
            <a:r>
              <a:rPr lang="ru-RU" dirty="0"/>
              <a:t>восприятие цвета, формы, величины предметов.</a:t>
            </a:r>
            <a:endParaRPr lang="ru-RU" dirty="0">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90518" y="1860583"/>
            <a:ext cx="3373969" cy="1784441"/>
          </a:xfrm>
          <a:prstGeom prst="rect">
            <a:avLst/>
          </a:prstGeom>
          <a:ln>
            <a:noFill/>
          </a:ln>
          <a:effectLst>
            <a:softEdge rad="112500"/>
          </a:effectLst>
        </p:spPr>
      </p:pic>
      <p:sp>
        <p:nvSpPr>
          <p:cNvPr id="7" name="Прямоугольник 6"/>
          <p:cNvSpPr/>
          <p:nvPr/>
        </p:nvSpPr>
        <p:spPr>
          <a:xfrm>
            <a:off x="179512" y="2794289"/>
            <a:ext cx="4968552" cy="2308324"/>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8. Собери неваляшку</a:t>
            </a:r>
          </a:p>
          <a:p>
            <a:r>
              <a:rPr lang="ru-RU" b="1" dirty="0" smtClean="0">
                <a:latin typeface="Times New Roman" panose="02020603050405020304" pitchFamily="18" charset="0"/>
                <a:cs typeface="Times New Roman" panose="02020603050405020304" pitchFamily="18" charset="0"/>
              </a:rPr>
              <a:t>Цель</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закреплять знания детей о величине, форме, цвете предметов.</a:t>
            </a:r>
          </a:p>
          <a:p>
            <a:r>
              <a:rPr lang="ru-RU" dirty="0" smtClean="0">
                <a:latin typeface="Times New Roman" panose="02020603050405020304" pitchFamily="18" charset="0"/>
                <a:cs typeface="Times New Roman" panose="02020603050405020304" pitchFamily="18" charset="0"/>
              </a:rPr>
              <a:t>Развить </a:t>
            </a:r>
            <a:r>
              <a:rPr lang="ru-RU" dirty="0">
                <a:latin typeface="Times New Roman" panose="02020603050405020304" pitchFamily="18" charset="0"/>
                <a:cs typeface="Times New Roman" panose="02020603050405020304" pitchFamily="18" charset="0"/>
              </a:rPr>
              <a:t>умение группировать предметы по одному из сенсорных признаков (цвет, форма, величина</a:t>
            </a:r>
            <a:r>
              <a:rPr lang="ru-RU" dirty="0" smtClean="0">
                <a:latin typeface="Times New Roman" panose="02020603050405020304" pitchFamily="18" charset="0"/>
                <a:cs typeface="Times New Roman" panose="02020603050405020304" pitchFamily="18" charset="0"/>
              </a:rPr>
              <a:t>). Расширить </a:t>
            </a:r>
            <a:r>
              <a:rPr lang="ru-RU" dirty="0">
                <a:latin typeface="Times New Roman" panose="02020603050405020304" pitchFamily="18" charset="0"/>
                <a:cs typeface="Times New Roman" panose="02020603050405020304" pitchFamily="18" charset="0"/>
              </a:rPr>
              <a:t>внимание, зрительное восприятие, память, мышление. </a:t>
            </a:r>
          </a:p>
          <a:p>
            <a:r>
              <a:rPr lang="ru-RU" dirty="0">
                <a:latin typeface="Times New Roman" panose="02020603050405020304" pitchFamily="18" charset="0"/>
                <a:cs typeface="Times New Roman" panose="02020603050405020304" pitchFamily="18" charset="0"/>
              </a:rPr>
              <a:t>Содержание работы по слайдам.</a:t>
            </a:r>
          </a:p>
        </p:txBody>
      </p:sp>
      <p:pic>
        <p:nvPicPr>
          <p:cNvPr id="8" name="Рисунок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91787" y="3861048"/>
            <a:ext cx="4104455" cy="2909549"/>
          </a:xfrm>
          <a:prstGeom prst="rect">
            <a:avLst/>
          </a:prstGeom>
          <a:ln>
            <a:noFill/>
          </a:ln>
          <a:effectLst>
            <a:softEdge rad="112500"/>
          </a:effectLst>
        </p:spPr>
      </p:pic>
    </p:spTree>
    <p:extLst>
      <p:ext uri="{BB962C8B-B14F-4D97-AF65-F5344CB8AC3E}">
        <p14:creationId xmlns:p14="http://schemas.microsoft.com/office/powerpoint/2010/main" val="21101845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1"/>
          <p:cNvSpPr>
            <a:spLocks noChangeArrowheads="1"/>
          </p:cNvSpPr>
          <p:nvPr/>
        </p:nvSpPr>
        <p:spPr bwMode="auto">
          <a:xfrm>
            <a:off x="0" y="365834"/>
            <a:ext cx="16833051" cy="4593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1415" rIns="133308"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altLang="ru-RU" b="1" dirty="0" smtClean="0">
                <a:solidFill>
                  <a:srgbClr val="000000"/>
                </a:solidFill>
                <a:latin typeface="Open Sans"/>
                <a:cs typeface="Arial" pitchFamily="34" charset="0"/>
              </a:rPr>
              <a:t>9.</a:t>
            </a:r>
            <a:r>
              <a:rPr kumimoji="0" lang="ru-RU" altLang="ru-RU" b="1" i="0" u="none" strike="noStrike" cap="none" normalizeH="0" baseline="0" dirty="0" smtClean="0">
                <a:ln>
                  <a:noFill/>
                </a:ln>
                <a:solidFill>
                  <a:srgbClr val="000000"/>
                </a:solidFill>
                <a:effectLst/>
                <a:latin typeface="Open Sans"/>
                <a:cs typeface="Arial" pitchFamily="34" charset="0"/>
              </a:rPr>
              <a:t>«Разложи грибочки в корзину.</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Возраст: для детей 2 младшей группы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1" i="0" u="none" strike="noStrike" cap="none" normalizeH="0" baseline="0" dirty="0" smtClean="0">
                <a:ln>
                  <a:noFill/>
                </a:ln>
                <a:effectLst/>
                <a:latin typeface="Times New Roman" panose="02020603050405020304" pitchFamily="18" charset="0"/>
                <a:cs typeface="Times New Roman" panose="02020603050405020304" pitchFamily="18" charset="0"/>
              </a:rPr>
              <a:t>Цель: </a:t>
            </a: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Развитие сенсорных способностей детей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1" i="0" u="none" strike="noStrike" cap="none" normalizeH="0" baseline="0" dirty="0" smtClean="0">
                <a:ln>
                  <a:noFill/>
                </a:ln>
                <a:effectLst/>
                <a:latin typeface="Times New Roman" panose="02020603050405020304" pitchFamily="18" charset="0"/>
                <a:cs typeface="Times New Roman" panose="02020603050405020304" pitchFamily="18" charset="0"/>
              </a:rPr>
              <a:t>Задачи: </a:t>
            </a: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Учить детей распределять грибочки в корзинки, опираясь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на цвет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Закреплять знания основных цветов(красный, синий, зеленый,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желтый)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Развивать мелкую моторику рук, внимание, речь</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Воспитывать усидчивость</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Материал : Грибочки 4 основных цветов, корзинки 4 основных цветов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altLang="ru-RU" sz="1800" b="1" i="0" u="none" strike="noStrike" cap="none" normalizeH="0" baseline="0" dirty="0" smtClean="0">
                <a:ln>
                  <a:noFill/>
                </a:ln>
                <a:effectLst/>
                <a:latin typeface="Times New Roman" panose="02020603050405020304" pitchFamily="18" charset="0"/>
                <a:cs typeface="Times New Roman" panose="02020603050405020304" pitchFamily="18" charset="0"/>
              </a:rPr>
              <a:t>ХОД:</a:t>
            </a:r>
            <a:r>
              <a:rPr kumimoji="0" lang="ru-RU" altLang="ru-RU" sz="1800" b="1" i="0" u="none" strike="noStrike" cap="none" normalizeH="0" dirty="0" smtClean="0">
                <a:ln>
                  <a:noFill/>
                </a:ln>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Сюрпризный момент: к детям приходит белочка рассказывает, что у нее произошла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беда(маленькие бельчата играли, резвились и рассорили все грибочки из корзин)</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Дети решают помочь белочке разобрать грибочки по корзиночкам, опираясь на цвет.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Игра проводится 2-3раза, затем детям предлагается поменяться корзинками и собрать</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 определенные грибочки.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1" i="0" u="none" strike="noStrike" cap="none" normalizeH="0" baseline="0" dirty="0" smtClean="0">
                <a:ln>
                  <a:noFill/>
                </a:ln>
                <a:effectLst/>
                <a:latin typeface="Times New Roman" panose="02020603050405020304" pitchFamily="18" charset="0"/>
                <a:cs typeface="Times New Roman" panose="02020603050405020304" pitchFamily="18" charset="0"/>
              </a:rPr>
              <a:t>Итог</a:t>
            </a:r>
            <a:r>
              <a:rPr kumimoji="0" lang="ru-RU" altLang="ru-RU" sz="1800" b="0" i="0" u="none" strike="noStrike" cap="none" normalizeH="0" baseline="0" dirty="0" smtClean="0">
                <a:ln>
                  <a:noFill/>
                </a:ln>
                <a:effectLst/>
                <a:latin typeface="Times New Roman" panose="02020603050405020304" pitchFamily="18" charset="0"/>
                <a:cs typeface="Times New Roman" panose="02020603050405020304" pitchFamily="18" charset="0"/>
              </a:rPr>
              <a:t>: Белочка благодарит ребят за помощь и прощается.</a:t>
            </a:r>
          </a:p>
        </p:txBody>
      </p:sp>
      <p:pic>
        <p:nvPicPr>
          <p:cNvPr id="1026" name="Picture 2" descr="https://урок.рф/data/contests/147927777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49211688"/>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0232" y="116632"/>
            <a:ext cx="2304256" cy="2408486"/>
          </a:xfrm>
          <a:prstGeom prst="rect">
            <a:avLst/>
          </a:prstGeom>
          <a:ln>
            <a:noFill/>
          </a:ln>
          <a:effectLst>
            <a:softEdge rad="112500"/>
          </a:effectLst>
        </p:spPr>
      </p:pic>
    </p:spTree>
    <p:extLst>
      <p:ext uri="{BB962C8B-B14F-4D97-AF65-F5344CB8AC3E}">
        <p14:creationId xmlns:p14="http://schemas.microsoft.com/office/powerpoint/2010/main" val="12333504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Прямоугольник 2"/>
          <p:cNvSpPr/>
          <p:nvPr/>
        </p:nvSpPr>
        <p:spPr>
          <a:xfrm>
            <a:off x="683568" y="260649"/>
            <a:ext cx="8208912" cy="5355312"/>
          </a:xfrm>
          <a:prstGeom prst="rect">
            <a:avLst/>
          </a:prstGeom>
        </p:spPr>
        <p:txBody>
          <a:bodyPr wrap="square">
            <a:spAutoFit/>
          </a:bodyPr>
          <a:lstStyle/>
          <a:p>
            <a:r>
              <a:rPr lang="ru-RU" b="1" dirty="0">
                <a:latin typeface="Times New Roman" panose="02020603050405020304" pitchFamily="18" charset="0"/>
                <a:cs typeface="Times New Roman" panose="02020603050405020304" pitchFamily="18" charset="0"/>
              </a:rPr>
              <a:t>«Подбери маленький ключ, к маленькому  замочку</a:t>
            </a:r>
            <a:r>
              <a:rPr lang="ru-RU" b="1" dirty="0" smtClean="0">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r>
              <a:rPr lang="ru-RU" b="1" dirty="0" smtClean="0">
                <a:latin typeface="Times New Roman" panose="02020603050405020304" pitchFamily="18" charset="0"/>
                <a:cs typeface="Times New Roman" panose="02020603050405020304" pitchFamily="18" charset="0"/>
              </a:rPr>
              <a:t>Цель: </a:t>
            </a:r>
            <a:r>
              <a:rPr lang="ru-RU" altLang="ru-RU" dirty="0" smtClean="0">
                <a:latin typeface="Times New Roman" panose="02020603050405020304" pitchFamily="18" charset="0"/>
                <a:cs typeface="Times New Roman" panose="02020603050405020304" pitchFamily="18" charset="0"/>
              </a:rPr>
              <a:t>Развитие </a:t>
            </a:r>
            <a:r>
              <a:rPr lang="ru-RU" altLang="ru-RU" dirty="0">
                <a:latin typeface="Times New Roman" panose="02020603050405020304" pitchFamily="18" charset="0"/>
                <a:cs typeface="Times New Roman" panose="02020603050405020304" pitchFamily="18" charset="0"/>
              </a:rPr>
              <a:t>сенсорных способностей </a:t>
            </a:r>
            <a:r>
              <a:rPr lang="ru-RU" altLang="ru-RU" dirty="0" smtClean="0">
                <a:latin typeface="Times New Roman" panose="02020603050405020304" pitchFamily="18" charset="0"/>
                <a:cs typeface="Times New Roman" panose="02020603050405020304" pitchFamily="18" charset="0"/>
              </a:rPr>
              <a:t>детей.</a:t>
            </a:r>
            <a:endParaRPr lang="ru-RU" altLang="ru-RU"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ru-RU" altLang="ru-RU" b="1" dirty="0">
                <a:latin typeface="Times New Roman" panose="02020603050405020304" pitchFamily="18" charset="0"/>
                <a:cs typeface="Times New Roman" panose="02020603050405020304" pitchFamily="18" charset="0"/>
              </a:rPr>
              <a:t>Задачи: </a:t>
            </a:r>
            <a:r>
              <a:rPr lang="ru-RU" altLang="ru-RU" dirty="0">
                <a:latin typeface="Times New Roman" panose="02020603050405020304" pitchFamily="18" charset="0"/>
                <a:cs typeface="Times New Roman" panose="02020603050405020304" pitchFamily="18" charset="0"/>
              </a:rPr>
              <a:t>Учить детей распределять </a:t>
            </a:r>
            <a:r>
              <a:rPr lang="ru-RU" altLang="ru-RU" dirty="0" smtClean="0">
                <a:latin typeface="Times New Roman" panose="02020603050405020304" pitchFamily="18" charset="0"/>
                <a:cs typeface="Times New Roman" panose="02020603050405020304" pitchFamily="18" charset="0"/>
              </a:rPr>
              <a:t>ключик к замочку, </a:t>
            </a:r>
            <a:r>
              <a:rPr lang="ru-RU" altLang="ru-RU" dirty="0">
                <a:latin typeface="Times New Roman" panose="02020603050405020304" pitchFamily="18" charset="0"/>
                <a:cs typeface="Times New Roman" panose="02020603050405020304" pitchFamily="18" charset="0"/>
              </a:rPr>
              <a:t>опираясь </a:t>
            </a:r>
          </a:p>
          <a:p>
            <a:pPr lvl="0" eaLnBrk="0" fontAlgn="base" hangingPunct="0">
              <a:spcBef>
                <a:spcPct val="0"/>
              </a:spcBef>
              <a:spcAft>
                <a:spcPct val="0"/>
              </a:spcAft>
            </a:pPr>
            <a:r>
              <a:rPr lang="ru-RU" altLang="ru-RU" dirty="0">
                <a:latin typeface="Times New Roman" panose="02020603050405020304" pitchFamily="18" charset="0"/>
                <a:cs typeface="Times New Roman" panose="02020603050405020304" pitchFamily="18" charset="0"/>
              </a:rPr>
              <a:t>на </a:t>
            </a:r>
            <a:r>
              <a:rPr lang="ru-RU" altLang="ru-RU" dirty="0" smtClean="0">
                <a:latin typeface="Times New Roman" panose="02020603050405020304" pitchFamily="18" charset="0"/>
                <a:cs typeface="Times New Roman" panose="02020603050405020304" pitchFamily="18" charset="0"/>
              </a:rPr>
              <a:t>цвет, форму;</a:t>
            </a:r>
            <a:endParaRPr lang="ru-RU" altLang="ru-RU"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ru-RU" altLang="ru-RU" dirty="0">
                <a:latin typeface="Times New Roman" panose="02020603050405020304" pitchFamily="18" charset="0"/>
                <a:cs typeface="Times New Roman" panose="02020603050405020304" pitchFamily="18" charset="0"/>
              </a:rPr>
              <a:t>Закреплять знания основных цветов(красный, синий, зеленый,</a:t>
            </a:r>
          </a:p>
          <a:p>
            <a:pPr lvl="0" eaLnBrk="0" fontAlgn="base" hangingPunct="0">
              <a:spcBef>
                <a:spcPct val="0"/>
              </a:spcBef>
              <a:spcAft>
                <a:spcPct val="0"/>
              </a:spcAft>
            </a:pPr>
            <a:r>
              <a:rPr lang="ru-RU" altLang="ru-RU" dirty="0">
                <a:latin typeface="Times New Roman" panose="02020603050405020304" pitchFamily="18" charset="0"/>
                <a:cs typeface="Times New Roman" panose="02020603050405020304" pitchFamily="18" charset="0"/>
              </a:rPr>
              <a:t>желтый)</a:t>
            </a:r>
          </a:p>
          <a:p>
            <a:pPr lvl="0" eaLnBrk="0" fontAlgn="base" hangingPunct="0">
              <a:spcBef>
                <a:spcPct val="0"/>
              </a:spcBef>
              <a:spcAft>
                <a:spcPct val="0"/>
              </a:spcAft>
            </a:pPr>
            <a:r>
              <a:rPr lang="ru-RU" altLang="ru-RU" dirty="0">
                <a:latin typeface="Times New Roman" panose="02020603050405020304" pitchFamily="18" charset="0"/>
                <a:cs typeface="Times New Roman" panose="02020603050405020304" pitchFamily="18" charset="0"/>
              </a:rPr>
              <a:t>Развивать мелкую моторику рук, внимание, речь</a:t>
            </a:r>
          </a:p>
          <a:p>
            <a:pPr lvl="0" eaLnBrk="0" fontAlgn="base" hangingPunct="0">
              <a:spcBef>
                <a:spcPct val="0"/>
              </a:spcBef>
              <a:spcAft>
                <a:spcPct val="0"/>
              </a:spcAft>
            </a:pPr>
            <a:r>
              <a:rPr lang="ru-RU" altLang="ru-RU" dirty="0">
                <a:latin typeface="Times New Roman" panose="02020603050405020304" pitchFamily="18" charset="0"/>
                <a:cs typeface="Times New Roman" panose="02020603050405020304" pitchFamily="18" charset="0"/>
              </a:rPr>
              <a:t>Воспитывать </a:t>
            </a:r>
            <a:r>
              <a:rPr lang="ru-RU" altLang="ru-RU" dirty="0" smtClean="0">
                <a:latin typeface="Times New Roman" panose="02020603050405020304" pitchFamily="18" charset="0"/>
                <a:cs typeface="Times New Roman" panose="02020603050405020304" pitchFamily="18" charset="0"/>
              </a:rPr>
              <a:t>усидчивость.</a:t>
            </a:r>
          </a:p>
          <a:p>
            <a:pPr lvl="0" eaLnBrk="0" fontAlgn="base" hangingPunct="0">
              <a:spcBef>
                <a:spcPct val="0"/>
              </a:spcBef>
              <a:spcAft>
                <a:spcPct val="0"/>
              </a:spcAft>
            </a:pPr>
            <a:endParaRPr lang="ru-RU" altLang="ru-RU"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«Подбери </a:t>
            </a:r>
            <a:r>
              <a:rPr lang="ru-RU" b="1" dirty="0" smtClean="0">
                <a:latin typeface="Times New Roman" panose="02020603050405020304" pitchFamily="18" charset="0"/>
                <a:cs typeface="Times New Roman" panose="02020603050405020304" pitchFamily="18" charset="0"/>
              </a:rPr>
              <a:t>большой ключ</a:t>
            </a:r>
            <a:r>
              <a:rPr lang="ru-RU" b="1" dirty="0">
                <a:latin typeface="Times New Roman" panose="02020603050405020304" pitchFamily="18" charset="0"/>
                <a:cs typeface="Times New Roman" panose="02020603050405020304" pitchFamily="18" charset="0"/>
              </a:rPr>
              <a:t>, к </a:t>
            </a:r>
            <a:r>
              <a:rPr lang="ru-RU" b="1" dirty="0" smtClean="0">
                <a:latin typeface="Times New Roman" panose="02020603050405020304" pitchFamily="18" charset="0"/>
                <a:cs typeface="Times New Roman" panose="02020603050405020304" pitchFamily="18" charset="0"/>
              </a:rPr>
              <a:t>большому замочку</a:t>
            </a:r>
            <a:r>
              <a:rPr lang="ru-RU" b="1" dirty="0">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r>
              <a:rPr lang="ru-RU" b="1" dirty="0">
                <a:latin typeface="Times New Roman" panose="02020603050405020304" pitchFamily="18" charset="0"/>
                <a:cs typeface="Times New Roman" panose="02020603050405020304" pitchFamily="18" charset="0"/>
              </a:rPr>
              <a:t>Цель: </a:t>
            </a:r>
            <a:r>
              <a:rPr lang="ru-RU" altLang="ru-RU" dirty="0">
                <a:latin typeface="Times New Roman" panose="02020603050405020304" pitchFamily="18" charset="0"/>
                <a:cs typeface="Times New Roman" panose="02020603050405020304" pitchFamily="18" charset="0"/>
              </a:rPr>
              <a:t>Развитие сенсорных способностей </a:t>
            </a:r>
            <a:r>
              <a:rPr lang="ru-RU" altLang="ru-RU" dirty="0" smtClean="0">
                <a:latin typeface="Times New Roman" panose="02020603050405020304" pitchFamily="18" charset="0"/>
                <a:cs typeface="Times New Roman" panose="02020603050405020304" pitchFamily="18" charset="0"/>
              </a:rPr>
              <a:t>детей.</a:t>
            </a:r>
            <a:endParaRPr lang="ru-RU" altLang="ru-RU"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ru-RU" altLang="ru-RU" b="1" dirty="0">
                <a:latin typeface="Times New Roman" panose="02020603050405020304" pitchFamily="18" charset="0"/>
                <a:cs typeface="Times New Roman" panose="02020603050405020304" pitchFamily="18" charset="0"/>
              </a:rPr>
              <a:t>Задачи: </a:t>
            </a:r>
            <a:r>
              <a:rPr lang="ru-RU" altLang="ru-RU" dirty="0">
                <a:latin typeface="Times New Roman" panose="02020603050405020304" pitchFamily="18" charset="0"/>
                <a:cs typeface="Times New Roman" panose="02020603050405020304" pitchFamily="18" charset="0"/>
              </a:rPr>
              <a:t>Учить детей распределять ключик к замочку, опираясь </a:t>
            </a:r>
          </a:p>
          <a:p>
            <a:pPr lvl="0" eaLnBrk="0" fontAlgn="base" hangingPunct="0">
              <a:spcBef>
                <a:spcPct val="0"/>
              </a:spcBef>
              <a:spcAft>
                <a:spcPct val="0"/>
              </a:spcAft>
            </a:pPr>
            <a:r>
              <a:rPr lang="ru-RU" altLang="ru-RU" dirty="0">
                <a:latin typeface="Times New Roman" panose="02020603050405020304" pitchFamily="18" charset="0"/>
                <a:cs typeface="Times New Roman" panose="02020603050405020304" pitchFamily="18" charset="0"/>
              </a:rPr>
              <a:t>на цвет;</a:t>
            </a:r>
          </a:p>
          <a:p>
            <a:pPr lvl="0" eaLnBrk="0" fontAlgn="base" hangingPunct="0">
              <a:spcBef>
                <a:spcPct val="0"/>
              </a:spcBef>
              <a:spcAft>
                <a:spcPct val="0"/>
              </a:spcAft>
            </a:pPr>
            <a:r>
              <a:rPr lang="ru-RU" altLang="ru-RU" dirty="0">
                <a:latin typeface="Times New Roman" panose="02020603050405020304" pitchFamily="18" charset="0"/>
                <a:cs typeface="Times New Roman" panose="02020603050405020304" pitchFamily="18" charset="0"/>
              </a:rPr>
              <a:t>Закреплять знания основных цветов(красный, синий, зеленый,</a:t>
            </a:r>
          </a:p>
          <a:p>
            <a:pPr lvl="0" eaLnBrk="0" fontAlgn="base" hangingPunct="0">
              <a:spcBef>
                <a:spcPct val="0"/>
              </a:spcBef>
              <a:spcAft>
                <a:spcPct val="0"/>
              </a:spcAft>
            </a:pPr>
            <a:r>
              <a:rPr lang="ru-RU" altLang="ru-RU" dirty="0">
                <a:latin typeface="Times New Roman" panose="02020603050405020304" pitchFamily="18" charset="0"/>
                <a:cs typeface="Times New Roman" panose="02020603050405020304" pitchFamily="18" charset="0"/>
              </a:rPr>
              <a:t>желтый)</a:t>
            </a:r>
          </a:p>
          <a:p>
            <a:pPr lvl="0" eaLnBrk="0" fontAlgn="base" hangingPunct="0">
              <a:spcBef>
                <a:spcPct val="0"/>
              </a:spcBef>
              <a:spcAft>
                <a:spcPct val="0"/>
              </a:spcAft>
            </a:pPr>
            <a:r>
              <a:rPr lang="ru-RU" altLang="ru-RU" dirty="0">
                <a:latin typeface="Times New Roman" panose="02020603050405020304" pitchFamily="18" charset="0"/>
                <a:cs typeface="Times New Roman" panose="02020603050405020304" pitchFamily="18" charset="0"/>
              </a:rPr>
              <a:t>Развивать мелкую моторику рук, внимание, речь</a:t>
            </a:r>
          </a:p>
          <a:p>
            <a:pPr lvl="0" eaLnBrk="0" fontAlgn="base" hangingPunct="0">
              <a:spcBef>
                <a:spcPct val="0"/>
              </a:spcBef>
              <a:spcAft>
                <a:spcPct val="0"/>
              </a:spcAft>
            </a:pPr>
            <a:r>
              <a:rPr lang="ru-RU" altLang="ru-RU" dirty="0">
                <a:latin typeface="Times New Roman" panose="02020603050405020304" pitchFamily="18" charset="0"/>
                <a:cs typeface="Times New Roman" panose="02020603050405020304" pitchFamily="18" charset="0"/>
              </a:rPr>
              <a:t>Воспитывать усидчивость.</a:t>
            </a:r>
          </a:p>
          <a:p>
            <a:pPr lvl="0" eaLnBrk="0" fontAlgn="base" hangingPunct="0">
              <a:spcBef>
                <a:spcPct val="0"/>
              </a:spcBef>
              <a:spcAft>
                <a:spcPct val="0"/>
              </a:spcAft>
            </a:pPr>
            <a:endParaRPr lang="ru-RU" altLang="ru-RU" dirty="0">
              <a:latin typeface="Times New Roman" panose="02020603050405020304" pitchFamily="18" charset="0"/>
              <a:cs typeface="Times New Roman" panose="02020603050405020304" pitchFamily="18" charset="0"/>
            </a:endParaRPr>
          </a:p>
          <a:p>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0615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1014</Words>
  <Application>Microsoft Office PowerPoint</Application>
  <PresentationFormat>Экран (4:3)</PresentationFormat>
  <Paragraphs>103</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Open Sans</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наталья</dc:creator>
  <cp:lastModifiedBy>КП</cp:lastModifiedBy>
  <cp:revision>17</cp:revision>
  <dcterms:created xsi:type="dcterms:W3CDTF">2017-04-17T15:09:41Z</dcterms:created>
  <dcterms:modified xsi:type="dcterms:W3CDTF">2021-03-16T10:07:47Z</dcterms:modified>
</cp:coreProperties>
</file>