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0" r:id="rId2"/>
    <p:sldId id="303" r:id="rId3"/>
    <p:sldId id="289" r:id="rId4"/>
    <p:sldId id="297" r:id="rId5"/>
    <p:sldId id="298" r:id="rId6"/>
    <p:sldId id="299" r:id="rId7"/>
    <p:sldId id="301"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3190" autoAdjust="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37209A-3CE9-4124-8E97-11B764F4C5B6}" type="datetimeFigureOut">
              <a:rPr lang="ru-RU" smtClean="0"/>
              <a:pPr/>
              <a:t>17.03.2021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A00422-46CA-4ABB-8278-E415EDC615E2}"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1A00422-46CA-4ABB-8278-E415EDC615E2}" type="slidenum">
              <a:rPr lang="ru-RU" smtClean="0"/>
              <a:pPr/>
              <a:t>6</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spli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spli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spli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spli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17.03.2021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spli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17.03.2021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spli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17.03.2021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spli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17.03.2021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spli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17.03.2021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spli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17.03.2021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spli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17.03.2021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spd="slow">
    <p:spli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17.03.2021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spli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Шаблон для презентаций &quot;Каприз&quot;. Посмотреть подробнее - Все шаблоны - Каталог файлов - Презентации по культуре и искусству. Шабл"/>
          <p:cNvPicPr>
            <a:picLocks noChangeAspect="1" noChangeArrowheads="1"/>
          </p:cNvPicPr>
          <p:nvPr/>
        </p:nvPicPr>
        <p:blipFill>
          <a:blip r:embed="rId2" cstate="print"/>
          <a:srcRect/>
          <a:stretch>
            <a:fillRect/>
          </a:stretch>
        </p:blipFill>
        <p:spPr bwMode="auto">
          <a:xfrm>
            <a:off x="0" y="19472"/>
            <a:ext cx="9118037" cy="6838528"/>
          </a:xfrm>
          <a:prstGeom prst="rect">
            <a:avLst/>
          </a:prstGeom>
          <a:noFill/>
        </p:spPr>
      </p:pic>
      <p:sp>
        <p:nvSpPr>
          <p:cNvPr id="3" name="Rectangle 8"/>
          <p:cNvSpPr txBox="1">
            <a:spLocks noChangeArrowheads="1"/>
          </p:cNvSpPr>
          <p:nvPr/>
        </p:nvSpPr>
        <p:spPr>
          <a:xfrm>
            <a:off x="2500298" y="2571744"/>
            <a:ext cx="5429288" cy="714380"/>
          </a:xfrm>
          <a:prstGeom prst="rect">
            <a:avLst/>
          </a:prstGeom>
          <a:ln>
            <a:solidFill>
              <a:schemeClr val="accent1"/>
            </a:solidFill>
          </a:ln>
        </p:spPr>
        <p:txBody>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i="0" u="none" strike="noStrike" kern="1200" cap="none" spc="0" normalizeH="0" baseline="0" noProof="0" dirty="0">
              <a:ln w="19050">
                <a:solidFill>
                  <a:schemeClr val="tx1"/>
                </a:solidFill>
                <a:prstDash val="solid"/>
              </a:ln>
              <a:solidFill>
                <a:sysClr val="windowText" lastClr="000000"/>
              </a:solidFill>
              <a:uLnTx/>
              <a:uFillTx/>
              <a:latin typeface="Times New Roman" pitchFamily="18" charset="0"/>
              <a:ea typeface="+mn-ea"/>
              <a:cs typeface="Times New Roman" pitchFamily="18" charset="0"/>
            </a:endParaRPr>
          </a:p>
        </p:txBody>
      </p:sp>
      <p:sp>
        <p:nvSpPr>
          <p:cNvPr id="4" name="Rectangle 9"/>
          <p:cNvSpPr>
            <a:spLocks noChangeArrowheads="1"/>
          </p:cNvSpPr>
          <p:nvPr/>
        </p:nvSpPr>
        <p:spPr bwMode="auto">
          <a:xfrm flipH="1">
            <a:off x="-285784" y="1054627"/>
            <a:ext cx="285784" cy="1077218"/>
          </a:xfrm>
          <a:prstGeom prst="rect">
            <a:avLst/>
          </a:prstGeom>
          <a:noFill/>
          <a:ln w="9525" cap="flat" cmpd="sng" algn="ctr">
            <a:noFill/>
            <a:prstDash val="solid"/>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3200" b="1" i="0" u="none" strike="noStrike" normalizeH="0" baseline="0" dirty="0" smtClean="0">
              <a:ln w="19050">
                <a:solidFill>
                  <a:schemeClr val="tx1"/>
                </a:solidFill>
                <a:prstDash val="solid"/>
              </a:ln>
              <a:solidFill>
                <a:sysClr val="windowText" lastClr="000000"/>
              </a:solidFill>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ru-RU" sz="3200" b="1" dirty="0" smtClean="0">
              <a:ln w="19050">
                <a:solidFill>
                  <a:schemeClr val="tx1"/>
                </a:solidFill>
                <a:prstDash val="solid"/>
              </a:ln>
              <a:solidFill>
                <a:sysClr val="windowText" lastClr="000000"/>
              </a:solidFill>
              <a:latin typeface="Times New Roman" pitchFamily="18" charset="0"/>
              <a:ea typeface="Times New Roman" pitchFamily="18" charset="0"/>
              <a:cs typeface="Times New Roman" pitchFamily="18" charset="0"/>
            </a:endParaRPr>
          </a:p>
        </p:txBody>
      </p:sp>
      <p:sp>
        <p:nvSpPr>
          <p:cNvPr id="5" name="Rectangle 5"/>
          <p:cNvSpPr txBox="1">
            <a:spLocks noChangeArrowheads="1"/>
          </p:cNvSpPr>
          <p:nvPr/>
        </p:nvSpPr>
        <p:spPr>
          <a:xfrm>
            <a:off x="2514600" y="4149080"/>
            <a:ext cx="6629400" cy="1656184"/>
          </a:xfrm>
          <a:prstGeom prst="rect">
            <a:avLst/>
          </a:prstGeom>
        </p:spPr>
        <p:txBody>
          <a:bodyPr/>
          <a:lstStyle/>
          <a:p>
            <a:pPr marL="0" marR="0" lvl="0" indent="0" algn="r" defTabSz="914400" rtl="0" eaLnBrk="1" fontAlgn="auto" latinLnBrk="0" hangingPunct="1">
              <a:lnSpc>
                <a:spcPct val="100000"/>
              </a:lnSpc>
              <a:spcBef>
                <a:spcPct val="0"/>
              </a:spcBef>
              <a:spcAft>
                <a:spcPts val="0"/>
              </a:spcAft>
              <a:buClrTx/>
              <a:buSzTx/>
              <a:buFontTx/>
              <a:buNone/>
              <a:tabLst/>
              <a:defRPr/>
            </a:pPr>
            <a:endParaRPr kumimoji="0" lang="ru-RU" sz="2400" b="0" i="0" u="none" strike="noStrike" kern="1200" cap="none" spc="0" normalizeH="0" baseline="0" noProof="0" dirty="0">
              <a:ln>
                <a:noFill/>
              </a:ln>
              <a:effectLst/>
              <a:uLnTx/>
              <a:uFillTx/>
              <a:latin typeface="Times New Roman" pitchFamily="18" charset="0"/>
              <a:ea typeface="+mj-ea"/>
              <a:cs typeface="Times New Roman" pitchFamily="18" charset="0"/>
            </a:endParaRPr>
          </a:p>
        </p:txBody>
      </p:sp>
      <p:pic>
        <p:nvPicPr>
          <p:cNvPr id="32769" name="Picture 1" descr="C:\Users\Оля\Desktop\Slide2.jpg"/>
          <p:cNvPicPr>
            <a:picLocks noChangeAspect="1" noChangeArrowheads="1"/>
          </p:cNvPicPr>
          <p:nvPr/>
        </p:nvPicPr>
        <p:blipFill>
          <a:blip r:embed="rId3"/>
          <a:srcRect/>
          <a:stretch>
            <a:fillRect/>
          </a:stretch>
        </p:blipFill>
        <p:spPr bwMode="auto">
          <a:xfrm>
            <a:off x="2071670" y="1714500"/>
            <a:ext cx="6858048" cy="5143500"/>
          </a:xfrm>
          <a:prstGeom prst="rect">
            <a:avLst/>
          </a:prstGeom>
          <a:noFill/>
        </p:spPr>
      </p:pic>
      <p:sp>
        <p:nvSpPr>
          <p:cNvPr id="13" name="Прямоугольник 12"/>
          <p:cNvSpPr/>
          <p:nvPr/>
        </p:nvSpPr>
        <p:spPr>
          <a:xfrm>
            <a:off x="285720" y="214290"/>
            <a:ext cx="8215370" cy="1938992"/>
          </a:xfrm>
          <a:prstGeom prst="rect">
            <a:avLst/>
          </a:prstGeom>
        </p:spPr>
        <p:txBody>
          <a:bodyPr wrap="square">
            <a:spAutoFit/>
          </a:bodyPr>
          <a:lstStyle/>
          <a:p>
            <a:pPr lvl="0" indent="254000" algn="ctr" fontAlgn="base">
              <a:spcBef>
                <a:spcPct val="0"/>
              </a:spcBef>
              <a:spcAft>
                <a:spcPct val="0"/>
              </a:spcAft>
            </a:pPr>
            <a:r>
              <a:rPr lang="ru-RU" sz="4000" b="1" dirty="0" smtClean="0">
                <a:solidFill>
                  <a:srgbClr val="C00000"/>
                </a:solidFill>
                <a:latin typeface="Times New Roman" pitchFamily="18" charset="0"/>
                <a:ea typeface="Times New Roman" pitchFamily="18" charset="0"/>
                <a:cs typeface="Times New Roman" pitchFamily="18" charset="0"/>
              </a:rPr>
              <a:t>Картотека игр – экспериментов для детей от 3-х до 5-ти лет</a:t>
            </a:r>
            <a:r>
              <a:rPr lang="ru-RU" sz="4000" dirty="0" smtClean="0">
                <a:solidFill>
                  <a:srgbClr val="C00000"/>
                </a:solidFill>
                <a:latin typeface="Times New Roman" pitchFamily="18" charset="0"/>
                <a:ea typeface="Times New Roman" pitchFamily="18" charset="0"/>
                <a:cs typeface="Times New Roman" pitchFamily="18" charset="0"/>
              </a:rPr>
              <a:t/>
            </a:r>
            <a:br>
              <a:rPr lang="ru-RU" sz="4000" dirty="0" smtClean="0">
                <a:solidFill>
                  <a:srgbClr val="C00000"/>
                </a:solidFill>
                <a:latin typeface="Times New Roman" pitchFamily="18" charset="0"/>
                <a:ea typeface="Times New Roman" pitchFamily="18" charset="0"/>
                <a:cs typeface="Times New Roman" pitchFamily="18" charset="0"/>
              </a:rPr>
            </a:br>
            <a:endParaRPr lang="ru-RU" sz="4000" dirty="0" smtClean="0">
              <a:solidFill>
                <a:srgbClr val="C00000"/>
              </a:solidFill>
              <a:latin typeface="Times New Roman" pitchFamily="18" charset="0"/>
              <a:cs typeface="Times New Roman" pitchFamily="18" charset="0"/>
            </a:endParaRPr>
          </a:p>
        </p:txBody>
      </p:sp>
      <p:pic>
        <p:nvPicPr>
          <p:cNvPr id="14" name="Picture 2" descr="Одежда для детей от 2 до 7 лет (98 - 122 см) на Totoshik.ru - продажа Одежда для детей от 2 до 7 лет (98 - 122 см) в России, пои"/>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14282" y="3786190"/>
            <a:ext cx="2575124" cy="2882601"/>
          </a:xfrm>
          <a:prstGeom prst="rect">
            <a:avLst/>
          </a:prstGeom>
          <a:noFill/>
        </p:spPr>
      </p:pic>
    </p:spTree>
  </p:cSld>
  <p:clrMapOvr>
    <a:masterClrMapping/>
  </p:clrMapOvr>
  <p:transition spd="slow">
    <p:spli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3" name="Picture 2" descr="Шаблон для презентаций &quot;Каприз&quot;. Посмотреть подробнее - Все шаблоны - Каталог файлов - Презентации по культуре и искусству. Шабл"/>
          <p:cNvPicPr>
            <a:picLocks noChangeAspect="1" noChangeArrowheads="1"/>
          </p:cNvPicPr>
          <p:nvPr/>
        </p:nvPicPr>
        <p:blipFill>
          <a:blip r:embed="rId2" cstate="print"/>
          <a:srcRect/>
          <a:stretch>
            <a:fillRect/>
          </a:stretch>
        </p:blipFill>
        <p:spPr bwMode="auto">
          <a:xfrm>
            <a:off x="25963" y="0"/>
            <a:ext cx="9118037" cy="6838528"/>
          </a:xfrm>
          <a:prstGeom prst="rect">
            <a:avLst/>
          </a:prstGeom>
          <a:noFill/>
        </p:spPr>
      </p:pic>
      <p:sp>
        <p:nvSpPr>
          <p:cNvPr id="24577" name="Rectangle 1"/>
          <p:cNvSpPr>
            <a:spLocks noChangeArrowheads="1"/>
          </p:cNvSpPr>
          <p:nvPr/>
        </p:nvSpPr>
        <p:spPr bwMode="auto">
          <a:xfrm>
            <a:off x="857224" y="357166"/>
            <a:ext cx="7715304" cy="35086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ru-RU" sz="2400" b="1" dirty="0" smtClean="0">
              <a:solidFill>
                <a:srgbClr val="FF0000"/>
              </a:solidFill>
              <a:latin typeface="Times New Roman" pitchFamily="18" charset="0"/>
              <a:cs typeface="Times New Roman" pitchFamily="18" charset="0"/>
            </a:endParaRPr>
          </a:p>
          <a:p>
            <a:pPr algn="ctr"/>
            <a:endParaRPr lang="ru-RU" sz="2400" b="1" dirty="0" smtClean="0">
              <a:solidFill>
                <a:srgbClr val="FF0000"/>
              </a:solidFill>
              <a:latin typeface="Times New Roman" pitchFamily="18" charset="0"/>
              <a:cs typeface="Times New Roman" pitchFamily="18" charset="0"/>
            </a:endParaRPr>
          </a:p>
          <a:p>
            <a:pPr algn="ctr"/>
            <a:r>
              <a:rPr lang="ru-RU" sz="2400" b="1" dirty="0" smtClean="0">
                <a:solidFill>
                  <a:srgbClr val="FF0000"/>
                </a:solidFill>
                <a:latin typeface="Times New Roman" pitchFamily="18" charset="0"/>
                <a:cs typeface="Times New Roman" pitchFamily="18" charset="0"/>
              </a:rPr>
              <a:t>«Свойство воды»</a:t>
            </a:r>
          </a:p>
          <a:p>
            <a:pPr algn="ctr"/>
            <a:endParaRPr lang="ru-RU" sz="2400" dirty="0" smtClean="0">
              <a:solidFill>
                <a:srgbClr val="FF0000"/>
              </a:solidFill>
              <a:latin typeface="Times New Roman" pitchFamily="18" charset="0"/>
              <a:cs typeface="Times New Roman" pitchFamily="18" charset="0"/>
            </a:endParaRPr>
          </a:p>
          <a:p>
            <a:r>
              <a:rPr lang="ru-RU" u="sng" dirty="0" smtClean="0">
                <a:latin typeface="Times New Roman" pitchFamily="18" charset="0"/>
                <a:cs typeface="Times New Roman" pitchFamily="18" charset="0"/>
              </a:rPr>
              <a:t>Цель</a:t>
            </a:r>
            <a:r>
              <a:rPr lang="ru-RU" dirty="0" smtClean="0">
                <a:latin typeface="Times New Roman" pitchFamily="18" charset="0"/>
                <a:cs typeface="Times New Roman" pitchFamily="18" charset="0"/>
              </a:rPr>
              <a:t>: Показать важное свойство воды – давать жизнь живому.</a:t>
            </a:r>
          </a:p>
          <a:p>
            <a:r>
              <a:rPr lang="ru-RU" u="sng" dirty="0" smtClean="0">
                <a:latin typeface="Times New Roman" pitchFamily="18" charset="0"/>
                <a:cs typeface="Times New Roman" pitchFamily="18" charset="0"/>
              </a:rPr>
              <a:t>Ход: </a:t>
            </a:r>
            <a:r>
              <a:rPr lang="ru-RU" dirty="0" smtClean="0">
                <a:latin typeface="Times New Roman" pitchFamily="18" charset="0"/>
                <a:cs typeface="Times New Roman" pitchFamily="18" charset="0"/>
              </a:rPr>
              <a:t>Наблюдение за срезанными веточками дерева, поставленными в воду, они оживают, дают корни. Наблюдение за проращиванием одинаковых семян в двух блюдцах: пустом и с влажной ватой. Наблюдение за проращиванием луковицы в сухой банке и банке с водой.</a:t>
            </a:r>
          </a:p>
          <a:p>
            <a:r>
              <a:rPr lang="ru-RU" u="sng" dirty="0" smtClean="0">
                <a:latin typeface="Times New Roman" pitchFamily="18" charset="0"/>
                <a:cs typeface="Times New Roman" pitchFamily="18" charset="0"/>
              </a:rPr>
              <a:t>Вывод: </a:t>
            </a:r>
            <a:r>
              <a:rPr lang="ru-RU" dirty="0" smtClean="0">
                <a:latin typeface="Times New Roman" pitchFamily="18" charset="0"/>
                <a:cs typeface="Times New Roman" pitchFamily="18" charset="0"/>
              </a:rPr>
              <a:t>Вода дает жизнь живому.</a:t>
            </a:r>
          </a:p>
          <a:p>
            <a:pPr marL="0" marR="0" lvl="0" indent="254000" algn="l"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6" name="Picture 2" descr="Одежда для детей от 2 до 7 лет (98 - 122 см) на Totoshik.ru - продажа Одежда для детей от 2 до 7 лет (98 - 122 см) в России, пои"/>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14282" y="3786190"/>
            <a:ext cx="2575124" cy="2882601"/>
          </a:xfrm>
          <a:prstGeom prst="rect">
            <a:avLst/>
          </a:prstGeom>
          <a:noFill/>
        </p:spPr>
      </p:pic>
    </p:spTree>
  </p:cSld>
  <p:clrMapOvr>
    <a:masterClrMapping/>
  </p:clrMapOvr>
  <p:transition spd="slow">
    <p:spli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3" name="Picture 2" descr="Шаблон для презентаций &quot;Каприз&quot;. Посмотреть подробнее - Все шаблоны - Каталог файлов - Презентации по культуре и искусству. Шабл"/>
          <p:cNvPicPr>
            <a:picLocks noChangeAspect="1" noChangeArrowheads="1"/>
          </p:cNvPicPr>
          <p:nvPr/>
        </p:nvPicPr>
        <p:blipFill>
          <a:blip r:embed="rId2" cstate="print"/>
          <a:srcRect/>
          <a:stretch>
            <a:fillRect/>
          </a:stretch>
        </p:blipFill>
        <p:spPr bwMode="auto">
          <a:xfrm>
            <a:off x="25963" y="0"/>
            <a:ext cx="9118037" cy="6838528"/>
          </a:xfrm>
          <a:prstGeom prst="rect">
            <a:avLst/>
          </a:prstGeom>
          <a:noFill/>
        </p:spPr>
      </p:pic>
      <p:sp>
        <p:nvSpPr>
          <p:cNvPr id="24577" name="Rectangle 1"/>
          <p:cNvSpPr>
            <a:spLocks noChangeArrowheads="1"/>
          </p:cNvSpPr>
          <p:nvPr/>
        </p:nvSpPr>
        <p:spPr bwMode="auto">
          <a:xfrm>
            <a:off x="857224" y="1142984"/>
            <a:ext cx="7715304" cy="24929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ru-RU" sz="2400" b="1" dirty="0" smtClean="0">
                <a:solidFill>
                  <a:srgbClr val="FF0000"/>
                </a:solidFill>
                <a:latin typeface="Times New Roman" pitchFamily="18" charset="0"/>
                <a:cs typeface="Times New Roman" pitchFamily="18" charset="0"/>
              </a:rPr>
              <a:t>«Круговорот </a:t>
            </a:r>
            <a:r>
              <a:rPr lang="ru-RU" sz="2400" b="1" dirty="0" smtClean="0">
                <a:solidFill>
                  <a:srgbClr val="FF0000"/>
                </a:solidFill>
                <a:latin typeface="Times New Roman" pitchFamily="18" charset="0"/>
                <a:cs typeface="Times New Roman" pitchFamily="18" charset="0"/>
              </a:rPr>
              <a:t>воды в </a:t>
            </a:r>
            <a:r>
              <a:rPr lang="ru-RU" sz="2400" b="1" dirty="0" smtClean="0">
                <a:solidFill>
                  <a:srgbClr val="FF0000"/>
                </a:solidFill>
                <a:latin typeface="Times New Roman" pitchFamily="18" charset="0"/>
                <a:cs typeface="Times New Roman" pitchFamily="18" charset="0"/>
              </a:rPr>
              <a:t>природе»</a:t>
            </a:r>
          </a:p>
          <a:p>
            <a:pPr algn="ctr"/>
            <a:endParaRPr lang="ru-RU" sz="2400" dirty="0" smtClean="0">
              <a:solidFill>
                <a:srgbClr val="FF0000"/>
              </a:solidFill>
              <a:latin typeface="Times New Roman" pitchFamily="18" charset="0"/>
              <a:cs typeface="Times New Roman" pitchFamily="18" charset="0"/>
            </a:endParaRPr>
          </a:p>
          <a:p>
            <a:r>
              <a:rPr lang="ru-RU" u="sng" dirty="0" smtClean="0">
                <a:latin typeface="Times New Roman" pitchFamily="18" charset="0"/>
                <a:cs typeface="Times New Roman" pitchFamily="18" charset="0"/>
              </a:rPr>
              <a:t>Материалы:</a:t>
            </a:r>
            <a:r>
              <a:rPr lang="ru-RU" dirty="0" smtClean="0">
                <a:latin typeface="Times New Roman" pitchFamily="18" charset="0"/>
                <a:cs typeface="Times New Roman" pitchFamily="18" charset="0"/>
              </a:rPr>
              <a:t> большой пластмассовый сосуд, банка поменьше и полиэтиленовая пленка.</a:t>
            </a:r>
          </a:p>
          <a:p>
            <a:r>
              <a:rPr lang="ru-RU" u="sng" dirty="0" smtClean="0">
                <a:latin typeface="Times New Roman" pitchFamily="18" charset="0"/>
                <a:cs typeface="Times New Roman" pitchFamily="18" charset="0"/>
              </a:rPr>
              <a:t>Ход:</a:t>
            </a:r>
            <a:r>
              <a:rPr lang="ru-RU" dirty="0" smtClean="0">
                <a:latin typeface="Times New Roman" pitchFamily="18" charset="0"/>
                <a:cs typeface="Times New Roman" pitchFamily="18" charset="0"/>
              </a:rPr>
              <a:t> Налейте в сосуд немного воды и поставьте его на солнце, накрыв пленкой. Солнце нагреет воду, она начнет испаряться и, поднимаясь, конденсироваться на прохладной пленке, а затем капать в банку.</a:t>
            </a:r>
          </a:p>
          <a:p>
            <a:pPr marL="0" marR="0" lvl="0" indent="254000" algn="l"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6" name="Picture 2" descr="Одежда для детей от 2 до 7 лет (98 - 122 см) на Totoshik.ru - продажа Одежда для детей от 2 до 7 лет (98 - 122 см) в России, пои"/>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14282" y="3786190"/>
            <a:ext cx="2575124" cy="2882601"/>
          </a:xfrm>
          <a:prstGeom prst="rect">
            <a:avLst/>
          </a:prstGeom>
          <a:noFill/>
        </p:spPr>
      </p:pic>
    </p:spTree>
  </p:cSld>
  <p:clrMapOvr>
    <a:masterClrMapping/>
  </p:clrMapOvr>
  <p:transition spd="slow">
    <p:spli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3" name="Picture 2" descr="Шаблон для презентаций &quot;Каприз&quot;. Посмотреть подробнее - Все шаблоны - Каталог файлов - Презентации по культуре и искусству. Шабл"/>
          <p:cNvPicPr>
            <a:picLocks noChangeAspect="1" noChangeArrowheads="1"/>
          </p:cNvPicPr>
          <p:nvPr/>
        </p:nvPicPr>
        <p:blipFill>
          <a:blip r:embed="rId2" cstate="print"/>
          <a:srcRect/>
          <a:stretch>
            <a:fillRect/>
          </a:stretch>
        </p:blipFill>
        <p:spPr bwMode="auto">
          <a:xfrm>
            <a:off x="25963" y="0"/>
            <a:ext cx="9118037" cy="6838528"/>
          </a:xfrm>
          <a:prstGeom prst="rect">
            <a:avLst/>
          </a:prstGeom>
          <a:noFill/>
        </p:spPr>
      </p:pic>
      <p:sp>
        <p:nvSpPr>
          <p:cNvPr id="24577" name="Rectangle 1"/>
          <p:cNvSpPr>
            <a:spLocks noChangeArrowheads="1"/>
          </p:cNvSpPr>
          <p:nvPr/>
        </p:nvSpPr>
        <p:spPr bwMode="auto">
          <a:xfrm>
            <a:off x="857224" y="357166"/>
            <a:ext cx="7715304"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ru-RU" sz="2400" b="1" dirty="0" smtClean="0">
              <a:solidFill>
                <a:srgbClr val="FF0000"/>
              </a:solidFill>
              <a:latin typeface="Times New Roman" pitchFamily="18" charset="0"/>
              <a:cs typeface="Times New Roman" pitchFamily="18" charset="0"/>
            </a:endParaRPr>
          </a:p>
          <a:p>
            <a:pPr algn="ctr"/>
            <a:r>
              <a:rPr lang="ru-RU" sz="2400" b="1" dirty="0" smtClean="0">
                <a:solidFill>
                  <a:srgbClr val="FF0000"/>
                </a:solidFill>
                <a:latin typeface="Times New Roman" pitchFamily="18" charset="0"/>
                <a:cs typeface="Times New Roman" pitchFamily="18" charset="0"/>
              </a:rPr>
              <a:t>«Текучесть воды»</a:t>
            </a:r>
          </a:p>
          <a:p>
            <a:pPr algn="ctr"/>
            <a:endParaRPr lang="ru-RU" sz="2400" dirty="0" smtClean="0">
              <a:solidFill>
                <a:srgbClr val="FF0000"/>
              </a:solidFill>
              <a:latin typeface="Times New Roman" pitchFamily="18" charset="0"/>
              <a:cs typeface="Times New Roman" pitchFamily="18" charset="0"/>
            </a:endParaRPr>
          </a:p>
          <a:p>
            <a:r>
              <a:rPr lang="ru-RU" u="sng" dirty="0" smtClean="0">
                <a:latin typeface="Times New Roman" pitchFamily="18" charset="0"/>
                <a:cs typeface="Times New Roman" pitchFamily="18" charset="0"/>
              </a:rPr>
              <a:t>Цель</a:t>
            </a:r>
            <a:r>
              <a:rPr lang="ru-RU" dirty="0" smtClean="0">
                <a:latin typeface="Times New Roman" pitchFamily="18" charset="0"/>
                <a:cs typeface="Times New Roman" pitchFamily="18" charset="0"/>
              </a:rPr>
              <a:t>: Показать, что вода не имеет формы, разливается, течет.</a:t>
            </a:r>
          </a:p>
          <a:p>
            <a:r>
              <a:rPr lang="ru-RU" u="sng" dirty="0" smtClean="0">
                <a:latin typeface="Times New Roman" pitchFamily="18" charset="0"/>
                <a:cs typeface="Times New Roman" pitchFamily="18" charset="0"/>
              </a:rPr>
              <a:t>Ход: </a:t>
            </a:r>
            <a:r>
              <a:rPr lang="ru-RU" dirty="0" smtClean="0">
                <a:latin typeface="Times New Roman" pitchFamily="18" charset="0"/>
                <a:cs typeface="Times New Roman" pitchFamily="18" charset="0"/>
              </a:rPr>
              <a:t>взять 2 стакана, наполненные водой, а также 2-3 предмета, выполненные из твердого материала (кубик, линейка, деревянная ложка и др.) определить форму этих предметов. Задать вопрос: «Есть ли форма у воды?». Предложить детям найти ответ самостоятельно, переливая воду из одних сосудов в другие (чашка, блюдце, пузырек и т. д.). Вспомнить, где и как разливаются лужи.</a:t>
            </a:r>
          </a:p>
          <a:p>
            <a:r>
              <a:rPr lang="ru-RU" u="sng" dirty="0" smtClean="0">
                <a:latin typeface="Times New Roman" pitchFamily="18" charset="0"/>
                <a:cs typeface="Times New Roman" pitchFamily="18" charset="0"/>
              </a:rPr>
              <a:t>Вывод: </a:t>
            </a:r>
            <a:r>
              <a:rPr lang="ru-RU" dirty="0" smtClean="0">
                <a:latin typeface="Times New Roman" pitchFamily="18" charset="0"/>
                <a:cs typeface="Times New Roman" pitchFamily="18" charset="0"/>
              </a:rPr>
              <a:t>Вода не имеет формы, принимает форму того сосуда, в который налита, то есть может легко менять форму.</a:t>
            </a:r>
          </a:p>
          <a:p>
            <a:pPr marL="0" marR="0" lvl="0" indent="254000" algn="l"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6" name="Picture 2" descr="Одежда для детей от 2 до 7 лет (98 - 122 см) на Totoshik.ru - продажа Одежда для детей от 2 до 7 лет (98 - 122 см) в России, пои"/>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14282" y="3786190"/>
            <a:ext cx="2575124" cy="2882601"/>
          </a:xfrm>
          <a:prstGeom prst="rect">
            <a:avLst/>
          </a:prstGeom>
          <a:noFill/>
        </p:spPr>
      </p:pic>
    </p:spTree>
  </p:cSld>
  <p:clrMapOvr>
    <a:masterClrMapping/>
  </p:clrMapOvr>
  <p:transition spd="slow">
    <p:spli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3" name="Picture 2" descr="Шаблон для презентаций &quot;Каприз&quot;. Посмотреть подробнее - Все шаблоны - Каталог файлов - Презентации по культуре и искусству. Шабл"/>
          <p:cNvPicPr>
            <a:picLocks noChangeAspect="1" noChangeArrowheads="1"/>
          </p:cNvPicPr>
          <p:nvPr/>
        </p:nvPicPr>
        <p:blipFill>
          <a:blip r:embed="rId2" cstate="print"/>
          <a:srcRect/>
          <a:stretch>
            <a:fillRect/>
          </a:stretch>
        </p:blipFill>
        <p:spPr bwMode="auto">
          <a:xfrm>
            <a:off x="25963" y="0"/>
            <a:ext cx="9118037" cy="6838528"/>
          </a:xfrm>
          <a:prstGeom prst="rect">
            <a:avLst/>
          </a:prstGeom>
          <a:noFill/>
        </p:spPr>
      </p:pic>
      <p:sp>
        <p:nvSpPr>
          <p:cNvPr id="24577" name="Rectangle 1"/>
          <p:cNvSpPr>
            <a:spLocks noChangeArrowheads="1"/>
          </p:cNvSpPr>
          <p:nvPr/>
        </p:nvSpPr>
        <p:spPr bwMode="auto">
          <a:xfrm>
            <a:off x="1500166" y="214290"/>
            <a:ext cx="7643834" cy="66479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ru-RU" sz="2400" b="1" dirty="0" smtClean="0">
                <a:solidFill>
                  <a:srgbClr val="FF0000"/>
                </a:solidFill>
                <a:latin typeface="Times New Roman" pitchFamily="18" charset="0"/>
                <a:cs typeface="Times New Roman" pitchFamily="18" charset="0"/>
              </a:rPr>
              <a:t>«Игры </a:t>
            </a:r>
            <a:r>
              <a:rPr lang="ru-RU" sz="2400" b="1" dirty="0" smtClean="0">
                <a:solidFill>
                  <a:srgbClr val="FF0000"/>
                </a:solidFill>
                <a:latin typeface="Times New Roman" pitchFamily="18" charset="0"/>
                <a:cs typeface="Times New Roman" pitchFamily="18" charset="0"/>
              </a:rPr>
              <a:t>с воздухом. Воздух </a:t>
            </a:r>
            <a:r>
              <a:rPr lang="ru-RU" sz="2400" b="1" dirty="0" smtClean="0">
                <a:solidFill>
                  <a:srgbClr val="FF0000"/>
                </a:solidFill>
                <a:latin typeface="Times New Roman" pitchFamily="18" charset="0"/>
                <a:cs typeface="Times New Roman" pitchFamily="18" charset="0"/>
              </a:rPr>
              <a:t>повсюду»</a:t>
            </a:r>
          </a:p>
          <a:p>
            <a:pPr algn="ctr"/>
            <a:endParaRPr lang="ru-RU" sz="2400" dirty="0" smtClean="0">
              <a:solidFill>
                <a:srgbClr val="FF0000"/>
              </a:solidFill>
              <a:latin typeface="Times New Roman" pitchFamily="18" charset="0"/>
              <a:cs typeface="Times New Roman" pitchFamily="18" charset="0"/>
            </a:endParaRPr>
          </a:p>
          <a:p>
            <a:r>
              <a:rPr lang="ru-RU" u="sng" dirty="0" smtClean="0">
                <a:latin typeface="Times New Roman" pitchFamily="18" charset="0"/>
                <a:cs typeface="Times New Roman" pitchFamily="18" charset="0"/>
              </a:rPr>
              <a:t>Цель: </a:t>
            </a:r>
            <a:r>
              <a:rPr lang="ru-RU" dirty="0" smtClean="0">
                <a:latin typeface="Times New Roman" pitchFamily="18" charset="0"/>
                <a:cs typeface="Times New Roman" pitchFamily="18" charset="0"/>
              </a:rPr>
              <a:t>обнаружить воздух в окружающем пространстве и выявить его свойство — невидимость.</a:t>
            </a:r>
          </a:p>
          <a:p>
            <a:r>
              <a:rPr lang="ru-RU" i="1" dirty="0" smtClean="0">
                <a:latin typeface="Times New Roman" pitchFamily="18" charset="0"/>
                <a:cs typeface="Times New Roman" pitchFamily="18" charset="0"/>
              </a:rPr>
              <a:t> </a:t>
            </a:r>
            <a:r>
              <a:rPr lang="ru-RU" u="sng" dirty="0" smtClean="0">
                <a:latin typeface="Times New Roman" pitchFamily="18" charset="0"/>
                <a:cs typeface="Times New Roman" pitchFamily="18" charset="0"/>
              </a:rPr>
              <a:t>Материалы: </a:t>
            </a:r>
            <a:r>
              <a:rPr lang="ru-RU" dirty="0" smtClean="0">
                <a:latin typeface="Times New Roman" pitchFamily="18" charset="0"/>
                <a:cs typeface="Times New Roman" pitchFamily="18" charset="0"/>
              </a:rPr>
              <a:t>воздушные шарики, таз с водой, пустая пластмассовая бутылка, листы бумаги.</a:t>
            </a:r>
          </a:p>
          <a:p>
            <a:r>
              <a:rPr lang="ru-RU" i="1" u="sng" dirty="0" smtClean="0">
                <a:latin typeface="Times New Roman" pitchFamily="18" charset="0"/>
                <a:cs typeface="Times New Roman" pitchFamily="18" charset="0"/>
              </a:rPr>
              <a:t>Описание. </a:t>
            </a:r>
            <a:r>
              <a:rPr lang="ru-RU" u="sng" dirty="0" smtClean="0">
                <a:latin typeface="Times New Roman" pitchFamily="18" charset="0"/>
                <a:cs typeface="Times New Roman" pitchFamily="18" charset="0"/>
              </a:rPr>
              <a:t>За</a:t>
            </a:r>
            <a:r>
              <a:rPr lang="ru-RU" dirty="0" smtClean="0">
                <a:latin typeface="Times New Roman" pitchFamily="18" charset="0"/>
                <a:cs typeface="Times New Roman" pitchFamily="18" charset="0"/>
              </a:rPr>
              <a:t>гадываем детям загадку о воздухе.</a:t>
            </a:r>
          </a:p>
          <a:p>
            <a:r>
              <a:rPr lang="ru-RU" dirty="0" smtClean="0">
                <a:latin typeface="Times New Roman" pitchFamily="18" charset="0"/>
                <a:cs typeface="Times New Roman" pitchFamily="18" charset="0"/>
              </a:rPr>
              <a:t>Через нос проходит в грудь И обратно держит путь. Он невидимый, и все же Без него мы жить не можем. (Воздух)Что мы вдыхаем носом? Что такое воздух? Для чего он нужен? Можем ли мы его увидеть? Где находится воздух? Как узнать, есть ли воздух вокруг?</a:t>
            </a:r>
          </a:p>
          <a:p>
            <a:r>
              <a:rPr lang="ru-RU" i="1" dirty="0" smtClean="0">
                <a:latin typeface="Times New Roman" pitchFamily="18" charset="0"/>
                <a:cs typeface="Times New Roman" pitchFamily="18" charset="0"/>
              </a:rPr>
              <a:t>•</a:t>
            </a:r>
            <a:r>
              <a:rPr lang="ru-RU" i="1" u="sng" dirty="0" smtClean="0">
                <a:latin typeface="Times New Roman" pitchFamily="18" charset="0"/>
                <a:cs typeface="Times New Roman" pitchFamily="18" charset="0"/>
              </a:rPr>
              <a:t>Игровое упражнение</a:t>
            </a:r>
            <a:r>
              <a:rPr lang="ru-RU" u="sng"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«Почувствуй воздух» — машем листом бумаги возле своего лица. Что чувствуем? Воздуха мы не видим, но он везде окружает нас.</a:t>
            </a:r>
          </a:p>
          <a:p>
            <a:r>
              <a:rPr lang="ru-RU" dirty="0" smtClean="0">
                <a:latin typeface="Times New Roman" pitchFamily="18" charset="0"/>
                <a:cs typeface="Times New Roman" pitchFamily="18" charset="0"/>
              </a:rPr>
              <a:t>•Как вы думаете, есть ли в пустой бутылке воздух? Как мы можем это проверить? Пустую прозрачную бутылку опустить в таз с водой так, чтобы она начала заполняться. Что происходит? Почему из горлышка выходят пузырьки? Это вода вытесняет воздух из бутылки. Большинство предметов, которые выглядят пустыми, на самом деле заполнены воздухом. Надо вспомнить предметы, которые мы заполняем воздухом. Надуваем воздушные шарики. Чем мы заполняем шарики? Воздух заполняет любое пространство, поэтому ничто не является пустым.</a:t>
            </a:r>
          </a:p>
          <a:p>
            <a:pPr marL="0" marR="0" lvl="0" indent="254000" algn="l"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6" name="Picture 2" descr="Одежда для детей от 2 до 7 лет (98 - 122 см) на Totoshik.ru - продажа Одежда для детей от 2 до 7 лет (98 - 122 см) в России, пои"/>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546903"/>
            <a:ext cx="2000232" cy="2311097"/>
          </a:xfrm>
          <a:prstGeom prst="rect">
            <a:avLst/>
          </a:prstGeom>
          <a:noFill/>
        </p:spPr>
      </p:pic>
    </p:spTree>
  </p:cSld>
  <p:clrMapOvr>
    <a:masterClrMapping/>
  </p:clrMapOvr>
  <p:transition spd="slow">
    <p:spli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3" name="Picture 2" descr="Шаблон для презентаций &quot;Каприз&quot;. Посмотреть подробнее - Все шаблоны - Каталог файлов - Презентации по культуре и искусству. Шабл"/>
          <p:cNvPicPr>
            <a:picLocks noChangeAspect="1" noChangeArrowheads="1"/>
          </p:cNvPicPr>
          <p:nvPr/>
        </p:nvPicPr>
        <p:blipFill>
          <a:blip r:embed="rId3" cstate="print"/>
          <a:srcRect/>
          <a:stretch>
            <a:fillRect/>
          </a:stretch>
        </p:blipFill>
        <p:spPr bwMode="auto">
          <a:xfrm>
            <a:off x="25963" y="0"/>
            <a:ext cx="9118037" cy="6838528"/>
          </a:xfrm>
          <a:prstGeom prst="rect">
            <a:avLst/>
          </a:prstGeom>
          <a:noFill/>
        </p:spPr>
      </p:pic>
      <p:sp>
        <p:nvSpPr>
          <p:cNvPr id="24577" name="Rectangle 1"/>
          <p:cNvSpPr>
            <a:spLocks noChangeArrowheads="1"/>
          </p:cNvSpPr>
          <p:nvPr/>
        </p:nvSpPr>
        <p:spPr bwMode="auto">
          <a:xfrm>
            <a:off x="214282" y="214290"/>
            <a:ext cx="8643998"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ru-RU" sz="2400" b="1" dirty="0" smtClean="0">
                <a:solidFill>
                  <a:srgbClr val="FF0000"/>
                </a:solidFill>
                <a:latin typeface="Times New Roman" pitchFamily="18" charset="0"/>
                <a:cs typeface="Times New Roman" pitchFamily="18" charset="0"/>
              </a:rPr>
              <a:t>«Игры </a:t>
            </a:r>
            <a:r>
              <a:rPr lang="ru-RU" sz="2400" b="1" dirty="0" smtClean="0">
                <a:solidFill>
                  <a:srgbClr val="FF0000"/>
                </a:solidFill>
                <a:latin typeface="Times New Roman" pitchFamily="18" charset="0"/>
                <a:cs typeface="Times New Roman" pitchFamily="18" charset="0"/>
              </a:rPr>
              <a:t>со светом и </a:t>
            </a:r>
            <a:r>
              <a:rPr lang="ru-RU" sz="2400" b="1" dirty="0" smtClean="0">
                <a:solidFill>
                  <a:srgbClr val="FF0000"/>
                </a:solidFill>
                <a:latin typeface="Times New Roman" pitchFamily="18" charset="0"/>
                <a:cs typeface="Times New Roman" pitchFamily="18" charset="0"/>
              </a:rPr>
              <a:t>тенями</a:t>
            </a:r>
            <a:r>
              <a:rPr lang="ru-RU" sz="2400" b="1" dirty="0" smtClean="0">
                <a:solidFill>
                  <a:srgbClr val="FF0000"/>
                </a:solidFill>
                <a:latin typeface="Times New Roman" pitchFamily="18" charset="0"/>
                <a:cs typeface="Times New Roman" pitchFamily="18" charset="0"/>
              </a:rPr>
              <a:t>»</a:t>
            </a:r>
            <a:endParaRPr lang="ru-RU" sz="2400" b="1" dirty="0" smtClean="0">
              <a:solidFill>
                <a:srgbClr val="FF0000"/>
              </a:solidFill>
              <a:latin typeface="Times New Roman" pitchFamily="18" charset="0"/>
              <a:cs typeface="Times New Roman" pitchFamily="18" charset="0"/>
            </a:endParaRPr>
          </a:p>
          <a:p>
            <a:r>
              <a:rPr lang="ru-RU" i="1" u="sng" dirty="0" smtClean="0">
                <a:latin typeface="Times New Roman" pitchFamily="18" charset="0"/>
                <a:cs typeface="Times New Roman" pitchFamily="18" charset="0"/>
              </a:rPr>
              <a:t>Цель</a:t>
            </a:r>
            <a:r>
              <a:rPr lang="ru-RU" u="sng"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 показать значение света, объяснить, что источники света могут быть природные (солнце, луна, костер, искусственные — изготовленные людьми (лампа, фонарик, свеча).</a:t>
            </a:r>
          </a:p>
          <a:p>
            <a:r>
              <a:rPr lang="ru-RU" i="1" u="sng" dirty="0" smtClean="0">
                <a:latin typeface="Times New Roman" pitchFamily="18" charset="0"/>
                <a:cs typeface="Times New Roman" pitchFamily="18" charset="0"/>
              </a:rPr>
              <a:t>Материалы:</a:t>
            </a:r>
            <a:r>
              <a:rPr lang="ru-RU" dirty="0" smtClean="0">
                <a:latin typeface="Times New Roman" pitchFamily="18" charset="0"/>
                <a:cs typeface="Times New Roman" pitchFamily="18" charset="0"/>
              </a:rPr>
              <a:t> иллюстрации событий, происходящих в разное время суток; картинки с изображениями источников света; несколько предметов, которые не дают света; фонарик, свеча, настольная лампа, сундучок с прорезью.</a:t>
            </a:r>
          </a:p>
          <a:p>
            <a:r>
              <a:rPr lang="ru-RU" i="1" u="sng" dirty="0" smtClean="0">
                <a:latin typeface="Times New Roman" pitchFamily="18" charset="0"/>
                <a:cs typeface="Times New Roman" pitchFamily="18" charset="0"/>
              </a:rPr>
              <a:t>Описание</a:t>
            </a:r>
            <a:r>
              <a:rPr lang="ru-RU" u="sng" dirty="0" smtClean="0">
                <a:latin typeface="Times New Roman" pitchFamily="18" charset="0"/>
                <a:cs typeface="Times New Roman" pitchFamily="18" charset="0"/>
              </a:rPr>
              <a:t>.  Предложить</a:t>
            </a:r>
            <a:r>
              <a:rPr lang="ru-RU" dirty="0" smtClean="0">
                <a:latin typeface="Times New Roman" pitchFamily="18" charset="0"/>
                <a:cs typeface="Times New Roman" pitchFamily="18" charset="0"/>
              </a:rPr>
              <a:t> ребёнку определить, темно сейчас или светло, объяснить свой ответ. Что сейчас светит? (Солнце.) Что еще может осветить предметы, когда в природе темно (Луна, костер.) Предложить узнать, что находится и «волшебном сундучке» (внутри фонарик).  Посмотрев сквозь прорезь и отметить, что темно, ничего не видно. Как сделать, чтобы в коробке стало светлее? (Открыть сундучок, тогда попадет свет и осветит все внутри нее.) Открываем сундук, попал свет, и стало видно фонарик.</a:t>
            </a:r>
          </a:p>
          <a:p>
            <a:r>
              <a:rPr lang="ru-RU" dirty="0" smtClean="0">
                <a:latin typeface="Times New Roman" pitchFamily="18" charset="0"/>
                <a:cs typeface="Times New Roman" pitchFamily="18" charset="0"/>
              </a:rPr>
              <a:t>А если мы не будем открывать сундучок, как сделать, чтобы в нем было светло? Зажечь фонарик, опустить его в сундучок. Ребёнок сквозь прорезь рассматривает свет.</a:t>
            </a:r>
          </a:p>
          <a:p>
            <a:r>
              <a:rPr lang="ru-RU" dirty="0" smtClean="0">
                <a:latin typeface="Times New Roman" pitchFamily="18" charset="0"/>
                <a:cs typeface="Times New Roman" pitchFamily="18" charset="0"/>
              </a:rPr>
              <a:t>•</a:t>
            </a:r>
            <a:r>
              <a:rPr lang="ru-RU" i="1" dirty="0" smtClean="0">
                <a:latin typeface="Times New Roman" pitchFamily="18" charset="0"/>
                <a:cs typeface="Times New Roman" pitchFamily="18" charset="0"/>
              </a:rPr>
              <a:t>Игра «Свет бывает разный»</a:t>
            </a:r>
            <a:r>
              <a:rPr lang="ru-RU" dirty="0" smtClean="0">
                <a:latin typeface="Times New Roman" pitchFamily="18" charset="0"/>
                <a:cs typeface="Times New Roman" pitchFamily="18" charset="0"/>
              </a:rPr>
              <a:t> —  предложить  разложить картинки на две группы: свет в природе, искусственный свет — изготовленный людьми. Что светит ярче — свеча, фонарик, настольная лампа? Продемонстрировать действие этих предметов, сравнить, разложить в такой же последовательности картинки с изображением этих предметов. Что светит ярче — солнце, луна, костер? Сравнить по картинкам и разложить их по степени яркости света (от самого яркого).</a:t>
            </a:r>
          </a:p>
          <a:p>
            <a:pPr marL="0" marR="0" lvl="0" indent="254000" algn="l"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6" name="Picture 2" descr="Одежда для детей от 2 до 7 лет (98 - 122 см) на Totoshik.ru - продажа Одежда для детей от 2 до 7 лет (98 - 122 см) в России, пои"/>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7867662" y="5857892"/>
            <a:ext cx="1276338" cy="1000108"/>
          </a:xfrm>
          <a:prstGeom prst="rect">
            <a:avLst/>
          </a:prstGeom>
          <a:noFill/>
        </p:spPr>
      </p:pic>
    </p:spTree>
  </p:cSld>
  <p:clrMapOvr>
    <a:masterClrMapping/>
  </p:clrMapOvr>
  <p:transition spd="slow">
    <p:spli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3" name="Picture 2" descr="Шаблон для презентаций &quot;Каприз&quot;. Посмотреть подробнее - Все шаблоны - Каталог файлов - Презентации по культуре и искусству. Шабл"/>
          <p:cNvPicPr>
            <a:picLocks noChangeAspect="1" noChangeArrowheads="1"/>
          </p:cNvPicPr>
          <p:nvPr/>
        </p:nvPicPr>
        <p:blipFill>
          <a:blip r:embed="rId2" cstate="print"/>
          <a:srcRect/>
          <a:stretch>
            <a:fillRect/>
          </a:stretch>
        </p:blipFill>
        <p:spPr bwMode="auto">
          <a:xfrm>
            <a:off x="25963" y="0"/>
            <a:ext cx="9118037" cy="6838528"/>
          </a:xfrm>
          <a:prstGeom prst="rect">
            <a:avLst/>
          </a:prstGeom>
          <a:noFill/>
        </p:spPr>
      </p:pic>
      <p:sp>
        <p:nvSpPr>
          <p:cNvPr id="24577" name="Rectangle 1"/>
          <p:cNvSpPr>
            <a:spLocks noChangeArrowheads="1"/>
          </p:cNvSpPr>
          <p:nvPr/>
        </p:nvSpPr>
        <p:spPr bwMode="auto">
          <a:xfrm>
            <a:off x="214282" y="0"/>
            <a:ext cx="8929718"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ru-RU" sz="2400" b="1" dirty="0" smtClean="0">
                <a:solidFill>
                  <a:srgbClr val="FF0000"/>
                </a:solidFill>
                <a:latin typeface="Times New Roman" pitchFamily="18" charset="0"/>
                <a:cs typeface="Times New Roman" pitchFamily="18" charset="0"/>
              </a:rPr>
              <a:t>«Зачем нужна </a:t>
            </a:r>
            <a:r>
              <a:rPr lang="ru-RU" sz="2400" b="1" smtClean="0">
                <a:solidFill>
                  <a:srgbClr val="FF0000"/>
                </a:solidFill>
                <a:latin typeface="Times New Roman" pitchFamily="18" charset="0"/>
                <a:cs typeface="Times New Roman" pitchFamily="18" charset="0"/>
              </a:rPr>
              <a:t>земля</a:t>
            </a:r>
            <a:r>
              <a:rPr lang="ru-RU" sz="2400" b="1" smtClean="0">
                <a:solidFill>
                  <a:srgbClr val="FF0000"/>
                </a:solidFill>
                <a:latin typeface="Times New Roman" pitchFamily="18" charset="0"/>
                <a:cs typeface="Times New Roman" pitchFamily="18" charset="0"/>
              </a:rPr>
              <a:t>?»</a:t>
            </a:r>
            <a:endParaRPr lang="ru-RU" sz="2400" dirty="0" smtClean="0">
              <a:solidFill>
                <a:srgbClr val="FF0000"/>
              </a:solidFill>
              <a:latin typeface="Times New Roman" pitchFamily="18" charset="0"/>
              <a:cs typeface="Times New Roman" pitchFamily="18" charset="0"/>
            </a:endParaRPr>
          </a:p>
          <a:p>
            <a:r>
              <a:rPr lang="ru-RU" sz="1600" b="1" u="sng" dirty="0" smtClean="0">
                <a:latin typeface="Times New Roman" pitchFamily="18" charset="0"/>
                <a:cs typeface="Times New Roman" pitchFamily="18" charset="0"/>
              </a:rPr>
              <a:t>Цель</a:t>
            </a:r>
            <a:r>
              <a:rPr lang="ru-RU" sz="1600" b="1" dirty="0" smtClean="0">
                <a:latin typeface="Times New Roman" pitchFamily="18" charset="0"/>
                <a:cs typeface="Times New Roman" pitchFamily="18" charset="0"/>
              </a:rPr>
              <a:t>.</a:t>
            </a:r>
            <a:r>
              <a:rPr lang="ru-RU" sz="1600" dirty="0" smtClean="0">
                <a:latin typeface="Times New Roman" pitchFamily="18" charset="0"/>
                <a:cs typeface="Times New Roman" pitchFamily="18" charset="0"/>
              </a:rPr>
              <a:t> Формировать представления детей о свойствах земли (мягкая, состоит из</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мелких комочков, легко пропускает воду, бывает сухой и влажной). Развивать речь, умение выдвигать предположения и с помощью взрослого делать выводы. Содействовать доброжелательному отношению к объектам природы.</a:t>
            </a:r>
          </a:p>
          <a:p>
            <a:r>
              <a:rPr lang="ru-RU" sz="1600" b="1" u="sng" dirty="0" smtClean="0">
                <a:latin typeface="Times New Roman" pitchFamily="18" charset="0"/>
                <a:cs typeface="Times New Roman" pitchFamily="18" charset="0"/>
              </a:rPr>
              <a:t>Оборудование.</a:t>
            </a:r>
            <a:r>
              <a:rPr lang="ru-RU" sz="1600" u="sng"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Ёмкость с землёй, палочки, лейка с водой, сито, горшочек с песком и завядший в нём росточек растения.</a:t>
            </a:r>
          </a:p>
          <a:p>
            <a:r>
              <a:rPr lang="ru-RU" sz="1600" b="1" u="sng" dirty="0" smtClean="0">
                <a:latin typeface="Times New Roman" pitchFamily="18" charset="0"/>
                <a:cs typeface="Times New Roman" pitchFamily="18" charset="0"/>
              </a:rPr>
              <a:t>Ход.</a:t>
            </a:r>
            <a:r>
              <a:rPr lang="ru-RU" sz="1600" u="sng"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 Рассмотреть комнатные растения. Они все такие красивые, зелёные. А  вот если посадил растение в горшок с песком поливать его каждый день оно сразу завянет и засохнет. Почему?</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Где должны расти растения? Растут ли растения в нашей песочнице и почему?</a:t>
            </a:r>
          </a:p>
          <a:p>
            <a:r>
              <a:rPr lang="ru-RU" sz="1600" b="1" u="sng" dirty="0" smtClean="0">
                <a:latin typeface="Times New Roman" pitchFamily="18" charset="0"/>
                <a:cs typeface="Times New Roman" pitchFamily="18" charset="0"/>
              </a:rPr>
              <a:t>Игровое действие</a:t>
            </a:r>
            <a:r>
              <a:rPr lang="ru-RU" sz="1600" u="sng" dirty="0" smtClean="0">
                <a:latin typeface="Times New Roman" pitchFamily="18" charset="0"/>
                <a:cs typeface="Times New Roman" pitchFamily="18" charset="0"/>
              </a:rPr>
              <a:t> «Разомни комочек»  </a:t>
            </a:r>
            <a:r>
              <a:rPr lang="ru-RU" sz="1600" dirty="0" smtClean="0">
                <a:latin typeface="Times New Roman" pitchFamily="18" charset="0"/>
                <a:cs typeface="Times New Roman" pitchFamily="18" charset="0"/>
              </a:rPr>
              <a:t>«Насыпать на стол землю. Земля состоит из разных комочков. Попробовать размять комочки. У вас получается? Почему? Какие комочки на ощупь? (Мягкие)»</a:t>
            </a:r>
          </a:p>
          <a:p>
            <a:r>
              <a:rPr lang="ru-RU" sz="1600" b="1" u="sng" dirty="0" smtClean="0">
                <a:latin typeface="Times New Roman" pitchFamily="18" charset="0"/>
                <a:cs typeface="Times New Roman" pitchFamily="18" charset="0"/>
              </a:rPr>
              <a:t>Игровое упражнение</a:t>
            </a:r>
            <a:r>
              <a:rPr lang="ru-RU" sz="1600" u="sng" dirty="0" smtClean="0">
                <a:latin typeface="Times New Roman" pitchFamily="18" charset="0"/>
                <a:cs typeface="Times New Roman" pitchFamily="18" charset="0"/>
              </a:rPr>
              <a:t> «Пересыпание и просеивание». </a:t>
            </a:r>
            <a:r>
              <a:rPr lang="ru-RU" sz="1600" dirty="0" smtClean="0">
                <a:latin typeface="Times New Roman" pitchFamily="18" charset="0"/>
                <a:cs typeface="Times New Roman" pitchFamily="18" charset="0"/>
              </a:rPr>
              <a:t>Пересыпать землю в стаканчики. Пересыпается ли земля? Земля пересыпается, потому что она сухая. Давайте пропустим землю через сито. Просеивается ли земля? (Не вся). Что остаётся на дне сита? (Комочки). Разомнём эти комочки пальчиками».</a:t>
            </a:r>
          </a:p>
          <a:p>
            <a:r>
              <a:rPr lang="ru-RU" sz="1600" b="1" u="sng" dirty="0" smtClean="0">
                <a:latin typeface="Times New Roman" pitchFamily="18" charset="0"/>
                <a:cs typeface="Times New Roman" pitchFamily="18" charset="0"/>
              </a:rPr>
              <a:t>Игровое упражнение</a:t>
            </a:r>
            <a:r>
              <a:rPr lang="ru-RU" sz="1600" u="sng" dirty="0" smtClean="0">
                <a:latin typeface="Times New Roman" pitchFamily="18" charset="0"/>
                <a:cs typeface="Times New Roman" pitchFamily="18" charset="0"/>
              </a:rPr>
              <a:t> «Волшебная палочка». </a:t>
            </a:r>
            <a:r>
              <a:rPr lang="ru-RU" sz="1600" dirty="0" smtClean="0">
                <a:latin typeface="Times New Roman" pitchFamily="18" charset="0"/>
                <a:cs typeface="Times New Roman" pitchFamily="18" charset="0"/>
              </a:rPr>
              <a:t>Поводите палочками по сухой земле. Остаётся ли земля на палочке? (Нет). Сухая земля не липнет.</a:t>
            </a:r>
          </a:p>
          <a:p>
            <a:r>
              <a:rPr lang="ru-RU" sz="1600" dirty="0" smtClean="0">
                <a:latin typeface="Times New Roman" pitchFamily="18" charset="0"/>
                <a:cs typeface="Times New Roman" pitchFamily="18" charset="0"/>
              </a:rPr>
              <a:t>Теперь можно полить землю водой. Куда спряталась водичка? Какой стала сухая земля? (Сухая земля впитала воду и стала влажной). Теперь поводите палочкой по влажной земле. Какой стала палочка ? (Грязной). Почему? Влажная земля липнет. Какой цвет у влажной земли? (Чёрный). Давайте просеем влажную землю через сито. Просевается ли земля ? (Нет). Земля мокрая, не просеивается и не рассыпается».</a:t>
            </a:r>
          </a:p>
          <a:p>
            <a:r>
              <a:rPr lang="ru-RU" sz="1600" b="1" dirty="0" smtClean="0">
                <a:latin typeface="Times New Roman" pitchFamily="18" charset="0"/>
                <a:cs typeface="Times New Roman" pitchFamily="18" charset="0"/>
              </a:rPr>
              <a:t>Вывод: </a:t>
            </a:r>
            <a:r>
              <a:rPr lang="ru-RU" sz="1600" dirty="0" smtClean="0">
                <a:latin typeface="Times New Roman" pitchFamily="18" charset="0"/>
                <a:cs typeface="Times New Roman" pitchFamily="18" charset="0"/>
              </a:rPr>
              <a:t>«Сажать растения можно только в землю. Земля необходима для жизни растений; из земли растения получают питание».</a:t>
            </a:r>
          </a:p>
          <a:p>
            <a:pPr marL="0" marR="0" lvl="0" indent="254000" algn="l" defTabSz="914400" rtl="0" eaLnBrk="0" fontAlgn="base" latinLnBrk="0" hangingPunct="0">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6" name="Picture 2" descr="Одежда для детей от 2 до 7 лет (98 - 122 см) на Totoshik.ru - продажа Одежда для детей от 2 до 7 лет (98 - 122 см) в России, пои"/>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8143868" y="214290"/>
            <a:ext cx="1000132" cy="1214446"/>
          </a:xfrm>
          <a:prstGeom prst="rect">
            <a:avLst/>
          </a:prstGeom>
          <a:noFill/>
        </p:spPr>
      </p:pic>
    </p:spTree>
  </p:cSld>
  <p:clrMapOvr>
    <a:masterClrMapping/>
  </p:clrMapOvr>
  <p:transition spd="slow">
    <p:split/>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757</TotalTime>
  <Words>332</Words>
  <Application>Microsoft Office PowerPoint</Application>
  <PresentationFormat>Экран (4:3)</PresentationFormat>
  <Paragraphs>42</Paragraphs>
  <Slides>7</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Слайд 1</vt:lpstr>
      <vt:lpstr>Слайд 2</vt:lpstr>
      <vt:lpstr>Слайд 3</vt:lpstr>
      <vt:lpstr>Слайд 4</vt:lpstr>
      <vt:lpstr>Слайд 5</vt:lpstr>
      <vt:lpstr>Слайд 6</vt:lpstr>
      <vt:lpstr>Слайд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Ириша</dc:creator>
  <cp:lastModifiedBy>Оля</cp:lastModifiedBy>
  <cp:revision>69</cp:revision>
  <dcterms:created xsi:type="dcterms:W3CDTF">2015-03-17T15:03:18Z</dcterms:created>
  <dcterms:modified xsi:type="dcterms:W3CDTF">2021-03-17T11:01:55Z</dcterms:modified>
</cp:coreProperties>
</file>