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63" r:id="rId3"/>
    <p:sldId id="262" r:id="rId4"/>
    <p:sldId id="264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2A41AF-5A2E-40C0-BB6D-86D3D377C956}" type="doc">
      <dgm:prSet loTypeId="urn:microsoft.com/office/officeart/2005/8/layout/process4" loCatId="list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104F2A22-2BDD-4B56-A023-8F6EEB8F3766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Цель игры:</a:t>
          </a:r>
          <a:r>
            <a:rPr lang="ru-RU" sz="11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</a:t>
          </a:r>
          <a:endParaRPr lang="ru-RU" sz="11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2B85267-E0A4-4C1A-A43C-F09E632DBD59}" type="parTrans" cxnId="{0AC819A5-472E-4E24-BDB3-E9389D3D6ABB}">
      <dgm:prSet/>
      <dgm:spPr/>
      <dgm:t>
        <a:bodyPr/>
        <a:lstStyle/>
        <a:p>
          <a:endParaRPr lang="ru-RU"/>
        </a:p>
      </dgm:t>
    </dgm:pt>
    <dgm:pt modelId="{59238EBD-AA94-4652-8AB6-2B65199755BF}" type="sibTrans" cxnId="{0AC819A5-472E-4E24-BDB3-E9389D3D6ABB}">
      <dgm:prSet/>
      <dgm:spPr/>
      <dgm:t>
        <a:bodyPr/>
        <a:lstStyle/>
        <a:p>
          <a:endParaRPr lang="ru-RU"/>
        </a:p>
      </dgm:t>
    </dgm:pt>
    <dgm:pt modelId="{86681995-9DC9-44C6-90CE-967BFF823AEB}">
      <dgm:prSet custT="1"/>
      <dgm:spPr/>
      <dgm:t>
        <a:bodyPr/>
        <a:lstStyle/>
        <a:p>
          <a:pPr rtl="0"/>
          <a:r>
            <a:rPr lang="ru-RU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 </a:t>
          </a:r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Расширить представления детей о национальных костюмах России, Украины, Белоруссии, Татарстана, Башкирии и Узбекистана.  </a:t>
          </a:r>
          <a:endParaRPr lang="ru-RU" sz="14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E542487-3F6F-464B-80C4-A220F737D704}" type="parTrans" cxnId="{3E2BFDE3-4474-4160-8572-9BE4F8631BFC}">
      <dgm:prSet/>
      <dgm:spPr/>
      <dgm:t>
        <a:bodyPr/>
        <a:lstStyle/>
        <a:p>
          <a:endParaRPr lang="ru-RU"/>
        </a:p>
      </dgm:t>
    </dgm:pt>
    <dgm:pt modelId="{31D14226-D3B8-4BE5-8A58-ED7934E5853A}" type="sibTrans" cxnId="{3E2BFDE3-4474-4160-8572-9BE4F8631BFC}">
      <dgm:prSet/>
      <dgm:spPr/>
      <dgm:t>
        <a:bodyPr/>
        <a:lstStyle/>
        <a:p>
          <a:endParaRPr lang="ru-RU"/>
        </a:p>
      </dgm:t>
    </dgm:pt>
    <dgm:pt modelId="{E0DCA7AA-09B1-4B2E-BBBC-1095C965799C}">
      <dgm:prSet custT="1"/>
      <dgm:spPr/>
      <dgm:t>
        <a:bodyPr/>
        <a:lstStyle/>
        <a:p>
          <a:pPr rtl="0"/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2. Закрепить знания об особенностях национальных костюмов (русских. украинских, белорусских, татарских, башкирских и узбекских народов) и их элементах</a:t>
          </a:r>
          <a:r>
            <a:rPr lang="ru-RU" sz="1400" dirty="0" smtClean="0"/>
            <a:t>.</a:t>
          </a:r>
          <a:endParaRPr lang="ru-RU" sz="1400" dirty="0"/>
        </a:p>
      </dgm:t>
    </dgm:pt>
    <dgm:pt modelId="{71F446F1-6FD8-4142-B06D-2A5C2700633E}" type="parTrans" cxnId="{8FBB711A-1358-4D77-AE94-BD39148D0D2F}">
      <dgm:prSet/>
      <dgm:spPr/>
      <dgm:t>
        <a:bodyPr/>
        <a:lstStyle/>
        <a:p>
          <a:endParaRPr lang="ru-RU"/>
        </a:p>
      </dgm:t>
    </dgm:pt>
    <dgm:pt modelId="{A6B677D9-2D5F-4FFC-BCEF-B60E9B149E84}" type="sibTrans" cxnId="{8FBB711A-1358-4D77-AE94-BD39148D0D2F}">
      <dgm:prSet/>
      <dgm:spPr/>
      <dgm:t>
        <a:bodyPr/>
        <a:lstStyle/>
        <a:p>
          <a:endParaRPr lang="ru-RU"/>
        </a:p>
      </dgm:t>
    </dgm:pt>
    <dgm:pt modelId="{808BF500-45DB-4D00-A0DB-5C392AE1F96F}">
      <dgm:prSet custT="1"/>
      <dgm:spPr/>
      <dgm:t>
        <a:bodyPr/>
        <a:lstStyle/>
        <a:p>
          <a:pPr rtl="0"/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3.Учить детей находить сходство и отличие национального костюма одного народа от другого</a:t>
          </a:r>
          <a:r>
            <a:rPr lang="ru-RU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1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D19DE30-2C76-4ACF-8833-28D8A7EC157F}" type="parTrans" cxnId="{92F320FE-A0DA-4D45-A6F8-D6EA451C6D88}">
      <dgm:prSet/>
      <dgm:spPr/>
      <dgm:t>
        <a:bodyPr/>
        <a:lstStyle/>
        <a:p>
          <a:endParaRPr lang="ru-RU"/>
        </a:p>
      </dgm:t>
    </dgm:pt>
    <dgm:pt modelId="{97628B1E-06A7-48BC-A970-3DE854F6C9A8}" type="sibTrans" cxnId="{92F320FE-A0DA-4D45-A6F8-D6EA451C6D88}">
      <dgm:prSet/>
      <dgm:spPr/>
      <dgm:t>
        <a:bodyPr/>
        <a:lstStyle/>
        <a:p>
          <a:endParaRPr lang="ru-RU"/>
        </a:p>
      </dgm:t>
    </dgm:pt>
    <dgm:pt modelId="{FBBB9F89-B0FF-4721-88CC-FAF281F89734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Игровое оборудование:</a:t>
          </a:r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картонная кукла, набор бумажной одежды национальных костюмов</a:t>
          </a:r>
          <a:r>
            <a:rPr lang="ru-RU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1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78C1B0F-714B-4641-85BE-DA0759C9D824}" type="parTrans" cxnId="{8BF1E765-E93F-42FB-9531-1FBE4A2BBC42}">
      <dgm:prSet/>
      <dgm:spPr/>
      <dgm:t>
        <a:bodyPr/>
        <a:lstStyle/>
        <a:p>
          <a:endParaRPr lang="ru-RU"/>
        </a:p>
      </dgm:t>
    </dgm:pt>
    <dgm:pt modelId="{52C988F4-4C98-468E-86C1-199538C00526}" type="sibTrans" cxnId="{8BF1E765-E93F-42FB-9531-1FBE4A2BBC42}">
      <dgm:prSet/>
      <dgm:spPr/>
      <dgm:t>
        <a:bodyPr/>
        <a:lstStyle/>
        <a:p>
          <a:endParaRPr lang="ru-RU"/>
        </a:p>
      </dgm:t>
    </dgm:pt>
    <dgm:pt modelId="{CB148139-274D-414E-9788-A451D3FD2E86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Ход игры:</a:t>
          </a:r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Ребёнку предлагается одеть куклу в разные национальные костюмы. Предложить найти сходство и отличие между костюмами. Обратить внимание детей на детали элементов одежды</a:t>
          </a:r>
          <a:r>
            <a:rPr lang="ru-RU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1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6575B80-614C-496D-9DCF-8416D48F4279}" type="parTrans" cxnId="{E369E3AF-07C3-4A44-B454-E9DAAADE2A15}">
      <dgm:prSet/>
      <dgm:spPr/>
      <dgm:t>
        <a:bodyPr/>
        <a:lstStyle/>
        <a:p>
          <a:endParaRPr lang="ru-RU"/>
        </a:p>
      </dgm:t>
    </dgm:pt>
    <dgm:pt modelId="{AAC64035-205A-48C7-9CE5-40ED6DFCA7A5}" type="sibTrans" cxnId="{E369E3AF-07C3-4A44-B454-E9DAAADE2A15}">
      <dgm:prSet/>
      <dgm:spPr/>
      <dgm:t>
        <a:bodyPr/>
        <a:lstStyle/>
        <a:p>
          <a:endParaRPr lang="ru-RU"/>
        </a:p>
      </dgm:t>
    </dgm:pt>
    <dgm:pt modelId="{4296AF6B-2CD1-4F2C-A38E-A8907AB37365}" type="pres">
      <dgm:prSet presAssocID="{3D2A41AF-5A2E-40C0-BB6D-86D3D377C95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11FEEC-2475-4DA5-8B5C-C5E2BEA1E3E3}" type="pres">
      <dgm:prSet presAssocID="{CB148139-274D-414E-9788-A451D3FD2E86}" presName="boxAndChildren" presStyleCnt="0"/>
      <dgm:spPr/>
    </dgm:pt>
    <dgm:pt modelId="{43CA2092-FD39-48D7-B3DE-9EC2253AA334}" type="pres">
      <dgm:prSet presAssocID="{CB148139-274D-414E-9788-A451D3FD2E86}" presName="parentTextBox" presStyleLbl="node1" presStyleIdx="0" presStyleCnt="6"/>
      <dgm:spPr/>
      <dgm:t>
        <a:bodyPr/>
        <a:lstStyle/>
        <a:p>
          <a:endParaRPr lang="ru-RU"/>
        </a:p>
      </dgm:t>
    </dgm:pt>
    <dgm:pt modelId="{0B9B548F-729F-4357-A43E-02E802722673}" type="pres">
      <dgm:prSet presAssocID="{52C988F4-4C98-468E-86C1-199538C00526}" presName="sp" presStyleCnt="0"/>
      <dgm:spPr/>
    </dgm:pt>
    <dgm:pt modelId="{A5DA9C21-7423-4F0C-821B-E4E7302F64EA}" type="pres">
      <dgm:prSet presAssocID="{FBBB9F89-B0FF-4721-88CC-FAF281F89734}" presName="arrowAndChildren" presStyleCnt="0"/>
      <dgm:spPr/>
    </dgm:pt>
    <dgm:pt modelId="{895C27BA-2C9F-4C2B-9D77-951A22C40E1F}" type="pres">
      <dgm:prSet presAssocID="{FBBB9F89-B0FF-4721-88CC-FAF281F89734}" presName="parentTextArrow" presStyleLbl="node1" presStyleIdx="1" presStyleCnt="6"/>
      <dgm:spPr/>
      <dgm:t>
        <a:bodyPr/>
        <a:lstStyle/>
        <a:p>
          <a:endParaRPr lang="ru-RU"/>
        </a:p>
      </dgm:t>
    </dgm:pt>
    <dgm:pt modelId="{5F3CE140-EA61-48BC-A902-900293FB61BF}" type="pres">
      <dgm:prSet presAssocID="{97628B1E-06A7-48BC-A970-3DE854F6C9A8}" presName="sp" presStyleCnt="0"/>
      <dgm:spPr/>
    </dgm:pt>
    <dgm:pt modelId="{BCE07B92-8766-45B0-8758-AE9D30070900}" type="pres">
      <dgm:prSet presAssocID="{808BF500-45DB-4D00-A0DB-5C392AE1F96F}" presName="arrowAndChildren" presStyleCnt="0"/>
      <dgm:spPr/>
    </dgm:pt>
    <dgm:pt modelId="{A8629C30-C6BC-4A8A-8377-F3262B55E18F}" type="pres">
      <dgm:prSet presAssocID="{808BF500-45DB-4D00-A0DB-5C392AE1F96F}" presName="parentTextArrow" presStyleLbl="node1" presStyleIdx="2" presStyleCnt="6"/>
      <dgm:spPr/>
      <dgm:t>
        <a:bodyPr/>
        <a:lstStyle/>
        <a:p>
          <a:endParaRPr lang="ru-RU"/>
        </a:p>
      </dgm:t>
    </dgm:pt>
    <dgm:pt modelId="{A3F195DD-A4BC-46F6-9669-F9A6B82DE5B1}" type="pres">
      <dgm:prSet presAssocID="{A6B677D9-2D5F-4FFC-BCEF-B60E9B149E84}" presName="sp" presStyleCnt="0"/>
      <dgm:spPr/>
    </dgm:pt>
    <dgm:pt modelId="{9E16D1B6-ED84-49BF-AF84-B1C3ED6F1A92}" type="pres">
      <dgm:prSet presAssocID="{E0DCA7AA-09B1-4B2E-BBBC-1095C965799C}" presName="arrowAndChildren" presStyleCnt="0"/>
      <dgm:spPr/>
    </dgm:pt>
    <dgm:pt modelId="{FCC2BEEA-DA34-4115-95AA-4E0209FA25F2}" type="pres">
      <dgm:prSet presAssocID="{E0DCA7AA-09B1-4B2E-BBBC-1095C965799C}" presName="parentTextArrow" presStyleLbl="node1" presStyleIdx="3" presStyleCnt="6"/>
      <dgm:spPr/>
      <dgm:t>
        <a:bodyPr/>
        <a:lstStyle/>
        <a:p>
          <a:endParaRPr lang="ru-RU"/>
        </a:p>
      </dgm:t>
    </dgm:pt>
    <dgm:pt modelId="{D076E110-7331-49DF-B03A-64A2BFCE73CF}" type="pres">
      <dgm:prSet presAssocID="{31D14226-D3B8-4BE5-8A58-ED7934E5853A}" presName="sp" presStyleCnt="0"/>
      <dgm:spPr/>
    </dgm:pt>
    <dgm:pt modelId="{614727D3-82D9-4EDA-B790-A72E446A7682}" type="pres">
      <dgm:prSet presAssocID="{86681995-9DC9-44C6-90CE-967BFF823AEB}" presName="arrowAndChildren" presStyleCnt="0"/>
      <dgm:spPr/>
    </dgm:pt>
    <dgm:pt modelId="{EAAC5443-A2DC-414E-856E-02B90B80FF75}" type="pres">
      <dgm:prSet presAssocID="{86681995-9DC9-44C6-90CE-967BFF823AEB}" presName="parentTextArrow" presStyleLbl="node1" presStyleIdx="4" presStyleCnt="6"/>
      <dgm:spPr/>
      <dgm:t>
        <a:bodyPr/>
        <a:lstStyle/>
        <a:p>
          <a:endParaRPr lang="ru-RU"/>
        </a:p>
      </dgm:t>
    </dgm:pt>
    <dgm:pt modelId="{1CF97BD9-C7FD-4871-9D84-6A5E678A6A36}" type="pres">
      <dgm:prSet presAssocID="{59238EBD-AA94-4652-8AB6-2B65199755BF}" presName="sp" presStyleCnt="0"/>
      <dgm:spPr/>
    </dgm:pt>
    <dgm:pt modelId="{88A20D09-0DD6-4A72-9695-B9B2D0026834}" type="pres">
      <dgm:prSet presAssocID="{104F2A22-2BDD-4B56-A023-8F6EEB8F3766}" presName="arrowAndChildren" presStyleCnt="0"/>
      <dgm:spPr/>
    </dgm:pt>
    <dgm:pt modelId="{3C9F222D-3C5D-417A-978E-1E31C5B00AD5}" type="pres">
      <dgm:prSet presAssocID="{104F2A22-2BDD-4B56-A023-8F6EEB8F3766}" presName="parentTextArrow" presStyleLbl="node1" presStyleIdx="5" presStyleCnt="6" custLinFactNeighborY="-4183"/>
      <dgm:spPr/>
      <dgm:t>
        <a:bodyPr/>
        <a:lstStyle/>
        <a:p>
          <a:endParaRPr lang="ru-RU"/>
        </a:p>
      </dgm:t>
    </dgm:pt>
  </dgm:ptLst>
  <dgm:cxnLst>
    <dgm:cxn modelId="{8FBB711A-1358-4D77-AE94-BD39148D0D2F}" srcId="{3D2A41AF-5A2E-40C0-BB6D-86D3D377C956}" destId="{E0DCA7AA-09B1-4B2E-BBBC-1095C965799C}" srcOrd="2" destOrd="0" parTransId="{71F446F1-6FD8-4142-B06D-2A5C2700633E}" sibTransId="{A6B677D9-2D5F-4FFC-BCEF-B60E9B149E84}"/>
    <dgm:cxn modelId="{3E2BFDE3-4474-4160-8572-9BE4F8631BFC}" srcId="{3D2A41AF-5A2E-40C0-BB6D-86D3D377C956}" destId="{86681995-9DC9-44C6-90CE-967BFF823AEB}" srcOrd="1" destOrd="0" parTransId="{6E542487-3F6F-464B-80C4-A220F737D704}" sibTransId="{31D14226-D3B8-4BE5-8A58-ED7934E5853A}"/>
    <dgm:cxn modelId="{E369E3AF-07C3-4A44-B454-E9DAAADE2A15}" srcId="{3D2A41AF-5A2E-40C0-BB6D-86D3D377C956}" destId="{CB148139-274D-414E-9788-A451D3FD2E86}" srcOrd="5" destOrd="0" parTransId="{96575B80-614C-496D-9DCF-8416D48F4279}" sibTransId="{AAC64035-205A-48C7-9CE5-40ED6DFCA7A5}"/>
    <dgm:cxn modelId="{71F94C12-7EC1-4FCA-840E-CCE6BB440715}" type="presOf" srcId="{3D2A41AF-5A2E-40C0-BB6D-86D3D377C956}" destId="{4296AF6B-2CD1-4F2C-A38E-A8907AB37365}" srcOrd="0" destOrd="0" presId="urn:microsoft.com/office/officeart/2005/8/layout/process4"/>
    <dgm:cxn modelId="{CE6861C4-B8E4-4B5B-A71C-3071FE6CDDDE}" type="presOf" srcId="{104F2A22-2BDD-4B56-A023-8F6EEB8F3766}" destId="{3C9F222D-3C5D-417A-978E-1E31C5B00AD5}" srcOrd="0" destOrd="0" presId="urn:microsoft.com/office/officeart/2005/8/layout/process4"/>
    <dgm:cxn modelId="{6DD816C3-9BC0-45E8-9B86-C862E9165A31}" type="presOf" srcId="{808BF500-45DB-4D00-A0DB-5C392AE1F96F}" destId="{A8629C30-C6BC-4A8A-8377-F3262B55E18F}" srcOrd="0" destOrd="0" presId="urn:microsoft.com/office/officeart/2005/8/layout/process4"/>
    <dgm:cxn modelId="{92F320FE-A0DA-4D45-A6F8-D6EA451C6D88}" srcId="{3D2A41AF-5A2E-40C0-BB6D-86D3D377C956}" destId="{808BF500-45DB-4D00-A0DB-5C392AE1F96F}" srcOrd="3" destOrd="0" parTransId="{CD19DE30-2C76-4ACF-8833-28D8A7EC157F}" sibTransId="{97628B1E-06A7-48BC-A970-3DE854F6C9A8}"/>
    <dgm:cxn modelId="{B5B5C20D-97B2-4B0E-B19B-61D79D3131FF}" type="presOf" srcId="{FBBB9F89-B0FF-4721-88CC-FAF281F89734}" destId="{895C27BA-2C9F-4C2B-9D77-951A22C40E1F}" srcOrd="0" destOrd="0" presId="urn:microsoft.com/office/officeart/2005/8/layout/process4"/>
    <dgm:cxn modelId="{02ACD165-F270-4E0F-B746-3C165BD2AF2F}" type="presOf" srcId="{CB148139-274D-414E-9788-A451D3FD2E86}" destId="{43CA2092-FD39-48D7-B3DE-9EC2253AA334}" srcOrd="0" destOrd="0" presId="urn:microsoft.com/office/officeart/2005/8/layout/process4"/>
    <dgm:cxn modelId="{CC993F97-D2F6-4481-8A35-C1D654808434}" type="presOf" srcId="{E0DCA7AA-09B1-4B2E-BBBC-1095C965799C}" destId="{FCC2BEEA-DA34-4115-95AA-4E0209FA25F2}" srcOrd="0" destOrd="0" presId="urn:microsoft.com/office/officeart/2005/8/layout/process4"/>
    <dgm:cxn modelId="{0AC819A5-472E-4E24-BDB3-E9389D3D6ABB}" srcId="{3D2A41AF-5A2E-40C0-BB6D-86D3D377C956}" destId="{104F2A22-2BDD-4B56-A023-8F6EEB8F3766}" srcOrd="0" destOrd="0" parTransId="{42B85267-E0A4-4C1A-A43C-F09E632DBD59}" sibTransId="{59238EBD-AA94-4652-8AB6-2B65199755BF}"/>
    <dgm:cxn modelId="{8BF1E765-E93F-42FB-9531-1FBE4A2BBC42}" srcId="{3D2A41AF-5A2E-40C0-BB6D-86D3D377C956}" destId="{FBBB9F89-B0FF-4721-88CC-FAF281F89734}" srcOrd="4" destOrd="0" parTransId="{378C1B0F-714B-4641-85BE-DA0759C9D824}" sibTransId="{52C988F4-4C98-468E-86C1-199538C00526}"/>
    <dgm:cxn modelId="{6BAD93D9-38C6-4E83-9A46-F37E2D9666EE}" type="presOf" srcId="{86681995-9DC9-44C6-90CE-967BFF823AEB}" destId="{EAAC5443-A2DC-414E-856E-02B90B80FF75}" srcOrd="0" destOrd="0" presId="urn:microsoft.com/office/officeart/2005/8/layout/process4"/>
    <dgm:cxn modelId="{897D1F4E-A72F-4651-818D-91E7897426CA}" type="presParOf" srcId="{4296AF6B-2CD1-4F2C-A38E-A8907AB37365}" destId="{6011FEEC-2475-4DA5-8B5C-C5E2BEA1E3E3}" srcOrd="0" destOrd="0" presId="urn:microsoft.com/office/officeart/2005/8/layout/process4"/>
    <dgm:cxn modelId="{9E6932EF-8CE0-4E1D-A584-957DE3FD15A4}" type="presParOf" srcId="{6011FEEC-2475-4DA5-8B5C-C5E2BEA1E3E3}" destId="{43CA2092-FD39-48D7-B3DE-9EC2253AA334}" srcOrd="0" destOrd="0" presId="urn:microsoft.com/office/officeart/2005/8/layout/process4"/>
    <dgm:cxn modelId="{CC3C11A2-BF40-40F3-8EDF-B9A195337F08}" type="presParOf" srcId="{4296AF6B-2CD1-4F2C-A38E-A8907AB37365}" destId="{0B9B548F-729F-4357-A43E-02E802722673}" srcOrd="1" destOrd="0" presId="urn:microsoft.com/office/officeart/2005/8/layout/process4"/>
    <dgm:cxn modelId="{1C4CD3AE-F015-4C2F-968F-94A5DB74D504}" type="presParOf" srcId="{4296AF6B-2CD1-4F2C-A38E-A8907AB37365}" destId="{A5DA9C21-7423-4F0C-821B-E4E7302F64EA}" srcOrd="2" destOrd="0" presId="urn:microsoft.com/office/officeart/2005/8/layout/process4"/>
    <dgm:cxn modelId="{82EDF3D6-0799-4FCC-878F-8426FEB8465F}" type="presParOf" srcId="{A5DA9C21-7423-4F0C-821B-E4E7302F64EA}" destId="{895C27BA-2C9F-4C2B-9D77-951A22C40E1F}" srcOrd="0" destOrd="0" presId="urn:microsoft.com/office/officeart/2005/8/layout/process4"/>
    <dgm:cxn modelId="{267B6609-4EC8-47F2-A1D9-953EDAAAF35B}" type="presParOf" srcId="{4296AF6B-2CD1-4F2C-A38E-A8907AB37365}" destId="{5F3CE140-EA61-48BC-A902-900293FB61BF}" srcOrd="3" destOrd="0" presId="urn:microsoft.com/office/officeart/2005/8/layout/process4"/>
    <dgm:cxn modelId="{6B1F8261-D176-4F7E-9BC5-873C150351A8}" type="presParOf" srcId="{4296AF6B-2CD1-4F2C-A38E-A8907AB37365}" destId="{BCE07B92-8766-45B0-8758-AE9D30070900}" srcOrd="4" destOrd="0" presId="urn:microsoft.com/office/officeart/2005/8/layout/process4"/>
    <dgm:cxn modelId="{7DB711D5-5741-41A9-9C0A-B2BF4D6FB2FD}" type="presParOf" srcId="{BCE07B92-8766-45B0-8758-AE9D30070900}" destId="{A8629C30-C6BC-4A8A-8377-F3262B55E18F}" srcOrd="0" destOrd="0" presId="urn:microsoft.com/office/officeart/2005/8/layout/process4"/>
    <dgm:cxn modelId="{F56E5BF2-BBFB-4273-A6F4-A4FECD3535A6}" type="presParOf" srcId="{4296AF6B-2CD1-4F2C-A38E-A8907AB37365}" destId="{A3F195DD-A4BC-46F6-9669-F9A6B82DE5B1}" srcOrd="5" destOrd="0" presId="urn:microsoft.com/office/officeart/2005/8/layout/process4"/>
    <dgm:cxn modelId="{B01FBE50-D8BD-4DF7-807D-E6735F8C08DA}" type="presParOf" srcId="{4296AF6B-2CD1-4F2C-A38E-A8907AB37365}" destId="{9E16D1B6-ED84-49BF-AF84-B1C3ED6F1A92}" srcOrd="6" destOrd="0" presId="urn:microsoft.com/office/officeart/2005/8/layout/process4"/>
    <dgm:cxn modelId="{C9746642-6107-4140-84EC-029D54F9C89B}" type="presParOf" srcId="{9E16D1B6-ED84-49BF-AF84-B1C3ED6F1A92}" destId="{FCC2BEEA-DA34-4115-95AA-4E0209FA25F2}" srcOrd="0" destOrd="0" presId="urn:microsoft.com/office/officeart/2005/8/layout/process4"/>
    <dgm:cxn modelId="{8089A86A-DDBF-4A24-9D93-3CA4AEEF5FB9}" type="presParOf" srcId="{4296AF6B-2CD1-4F2C-A38E-A8907AB37365}" destId="{D076E110-7331-49DF-B03A-64A2BFCE73CF}" srcOrd="7" destOrd="0" presId="urn:microsoft.com/office/officeart/2005/8/layout/process4"/>
    <dgm:cxn modelId="{FC5540ED-6C5B-4E7E-9EDC-85F910BF726F}" type="presParOf" srcId="{4296AF6B-2CD1-4F2C-A38E-A8907AB37365}" destId="{614727D3-82D9-4EDA-B790-A72E446A7682}" srcOrd="8" destOrd="0" presId="urn:microsoft.com/office/officeart/2005/8/layout/process4"/>
    <dgm:cxn modelId="{EA8E7642-7004-42D8-A6C3-8B04781DAE95}" type="presParOf" srcId="{614727D3-82D9-4EDA-B790-A72E446A7682}" destId="{EAAC5443-A2DC-414E-856E-02B90B80FF75}" srcOrd="0" destOrd="0" presId="urn:microsoft.com/office/officeart/2005/8/layout/process4"/>
    <dgm:cxn modelId="{A7D11C73-3BF8-4802-A136-2DA6DDB293DC}" type="presParOf" srcId="{4296AF6B-2CD1-4F2C-A38E-A8907AB37365}" destId="{1CF97BD9-C7FD-4871-9D84-6A5E678A6A36}" srcOrd="9" destOrd="0" presId="urn:microsoft.com/office/officeart/2005/8/layout/process4"/>
    <dgm:cxn modelId="{0A3E5FA4-6EDA-40C9-BD47-7F09C0661423}" type="presParOf" srcId="{4296AF6B-2CD1-4F2C-A38E-A8907AB37365}" destId="{88A20D09-0DD6-4A72-9695-B9B2D0026834}" srcOrd="10" destOrd="0" presId="urn:microsoft.com/office/officeart/2005/8/layout/process4"/>
    <dgm:cxn modelId="{C6AF0CE2-A3E0-4FCF-839D-49E409EC963A}" type="presParOf" srcId="{88A20D09-0DD6-4A72-9695-B9B2D0026834}" destId="{3C9F222D-3C5D-417A-978E-1E31C5B00AD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DC86C2-BF0E-4502-8116-ADDE0DB3C854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D1CFC0-442B-4EC9-B866-DDF2C4E16325}">
      <dgm:prSet/>
      <dgm:spPr/>
      <dgm:t>
        <a:bodyPr/>
        <a:lstStyle/>
        <a:p>
          <a:pPr rtl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Цель игры:  закрепить представление детей о Столицы России, умение выделять герб родного города от других символов.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E5C73A59-C661-4011-82DB-C9478CB27FE4}" type="parTrans" cxnId="{DB97EAFA-CE66-4398-A949-9C178F00D860}">
      <dgm:prSet/>
      <dgm:spPr/>
      <dgm:t>
        <a:bodyPr/>
        <a:lstStyle/>
        <a:p>
          <a:endParaRPr lang="ru-RU"/>
        </a:p>
      </dgm:t>
    </dgm:pt>
    <dgm:pt modelId="{B45B5C1E-A76E-47E6-9BCF-D1742A86450E}" type="sibTrans" cxnId="{DB97EAFA-CE66-4398-A949-9C178F00D860}">
      <dgm:prSet/>
      <dgm:spPr/>
      <dgm:t>
        <a:bodyPr/>
        <a:lstStyle/>
        <a:p>
          <a:endParaRPr lang="ru-RU"/>
        </a:p>
      </dgm:t>
    </dgm:pt>
    <dgm:pt modelId="{08AE0474-A94B-44FD-A2CF-F7D526EE6A9B}">
      <dgm:prSet/>
      <dgm:spPr/>
      <dgm:t>
        <a:bodyPr/>
        <a:lstStyle/>
        <a:p>
          <a:pPr rtl="0"/>
          <a:r>
            <a:rPr lang="ru-RU" b="1" dirty="0" smtClean="0"/>
            <a:t>Игровое оборудование:</a:t>
          </a:r>
          <a:r>
            <a:rPr lang="ru-RU" dirty="0" smtClean="0"/>
            <a:t>  шаблон-образец с изображением герба города; контурный шаблон Москва- столица России; «</a:t>
          </a:r>
          <a:r>
            <a:rPr lang="ru-RU" smtClean="0"/>
            <a:t>мозаика».</a:t>
          </a:r>
          <a:endParaRPr lang="ru-RU" dirty="0"/>
        </a:p>
      </dgm:t>
    </dgm:pt>
    <dgm:pt modelId="{FD09BB44-11E5-446C-98DA-F1DFA86F6DB0}" type="parTrans" cxnId="{AD94D59E-96F8-4603-BC3A-2F0D36B48546}">
      <dgm:prSet/>
      <dgm:spPr/>
      <dgm:t>
        <a:bodyPr/>
        <a:lstStyle/>
        <a:p>
          <a:endParaRPr lang="ru-RU"/>
        </a:p>
      </dgm:t>
    </dgm:pt>
    <dgm:pt modelId="{2E0F9F25-4016-4028-8520-C8A017B16BCF}" type="sibTrans" cxnId="{AD94D59E-96F8-4603-BC3A-2F0D36B48546}">
      <dgm:prSet/>
      <dgm:spPr/>
      <dgm:t>
        <a:bodyPr/>
        <a:lstStyle/>
        <a:p>
          <a:endParaRPr lang="ru-RU"/>
        </a:p>
      </dgm:t>
    </dgm:pt>
    <dgm:pt modelId="{7497D9D0-58C2-46FA-83CB-C9CB94359221}">
      <dgm:prSet/>
      <dgm:spPr/>
      <dgm:t>
        <a:bodyPr/>
        <a:lstStyle/>
        <a:p>
          <a:pPr rtl="0"/>
          <a:r>
            <a:rPr lang="ru-RU" b="1" dirty="0" smtClean="0"/>
            <a:t>Ход игры:</a:t>
          </a:r>
          <a:r>
            <a:rPr lang="ru-RU" dirty="0" smtClean="0"/>
            <a:t>  Детям предлагается рассмотреть картину и по образцу собрать картинку </a:t>
          </a:r>
          <a:endParaRPr lang="ru-RU" dirty="0"/>
        </a:p>
      </dgm:t>
    </dgm:pt>
    <dgm:pt modelId="{2967C70F-D364-4DB7-A1A9-8969DB311223}" type="parTrans" cxnId="{85E95365-88AB-44DD-A357-5E7142A6249D}">
      <dgm:prSet/>
      <dgm:spPr/>
      <dgm:t>
        <a:bodyPr/>
        <a:lstStyle/>
        <a:p>
          <a:endParaRPr lang="ru-RU"/>
        </a:p>
      </dgm:t>
    </dgm:pt>
    <dgm:pt modelId="{8B063A4D-4DF6-466F-9BA7-2B6344CC5080}" type="sibTrans" cxnId="{85E95365-88AB-44DD-A357-5E7142A6249D}">
      <dgm:prSet/>
      <dgm:spPr/>
      <dgm:t>
        <a:bodyPr/>
        <a:lstStyle/>
        <a:p>
          <a:endParaRPr lang="ru-RU"/>
        </a:p>
      </dgm:t>
    </dgm:pt>
    <dgm:pt modelId="{71CADCDD-ED46-414C-825D-2FA9DFAC7F27}">
      <dgm:prSet/>
      <dgm:spPr/>
      <dgm:t>
        <a:bodyPr/>
        <a:lstStyle/>
        <a:p>
          <a:pPr rtl="0"/>
          <a:r>
            <a:rPr lang="ru-RU" b="1" dirty="0" smtClean="0"/>
            <a:t>1 вариант:</a:t>
          </a:r>
          <a:r>
            <a:rPr lang="ru-RU" dirty="0" smtClean="0"/>
            <a:t> Дети по контурному шаблону при помощи шаблона-образца собирают из мозаики Москва- Столица России. </a:t>
          </a:r>
          <a:endParaRPr lang="ru-RU" dirty="0"/>
        </a:p>
      </dgm:t>
    </dgm:pt>
    <dgm:pt modelId="{438A8119-91BC-4141-852E-806C67A7AA00}" type="parTrans" cxnId="{498F3F0B-0637-402F-B160-E3F2E2C6ECAA}">
      <dgm:prSet/>
      <dgm:spPr/>
      <dgm:t>
        <a:bodyPr/>
        <a:lstStyle/>
        <a:p>
          <a:endParaRPr lang="ru-RU"/>
        </a:p>
      </dgm:t>
    </dgm:pt>
    <dgm:pt modelId="{C4F5207E-B9C6-4174-9CE8-C794911B447D}" type="sibTrans" cxnId="{498F3F0B-0637-402F-B160-E3F2E2C6ECAA}">
      <dgm:prSet/>
      <dgm:spPr/>
      <dgm:t>
        <a:bodyPr/>
        <a:lstStyle/>
        <a:p>
          <a:endParaRPr lang="ru-RU"/>
        </a:p>
      </dgm:t>
    </dgm:pt>
    <dgm:pt modelId="{6EEB90F1-F4B6-45AC-A3A3-7FEEA2F49D23}">
      <dgm:prSet/>
      <dgm:spPr/>
      <dgm:t>
        <a:bodyPr/>
        <a:lstStyle/>
        <a:p>
          <a:pPr rtl="0"/>
          <a:r>
            <a:rPr lang="ru-RU" b="1" dirty="0" smtClean="0"/>
            <a:t>2 вариант:</a:t>
          </a:r>
          <a:r>
            <a:rPr lang="ru-RU" dirty="0" smtClean="0"/>
            <a:t> Дети собирают картинку Москва- Столица России без помощи шаблона-образца, опираясь на память. </a:t>
          </a:r>
          <a:endParaRPr lang="ru-RU" dirty="0"/>
        </a:p>
      </dgm:t>
    </dgm:pt>
    <dgm:pt modelId="{4DD674E8-9D2C-469A-8675-ABE9123005FA}" type="parTrans" cxnId="{541956B3-F9D0-4DC6-B8AC-1F3E5B12BA64}">
      <dgm:prSet/>
      <dgm:spPr/>
      <dgm:t>
        <a:bodyPr/>
        <a:lstStyle/>
        <a:p>
          <a:endParaRPr lang="ru-RU"/>
        </a:p>
      </dgm:t>
    </dgm:pt>
    <dgm:pt modelId="{7DA9FAB7-3657-449D-800D-AF9D6AEF0F43}" type="sibTrans" cxnId="{541956B3-F9D0-4DC6-B8AC-1F3E5B12BA64}">
      <dgm:prSet/>
      <dgm:spPr/>
      <dgm:t>
        <a:bodyPr/>
        <a:lstStyle/>
        <a:p>
          <a:endParaRPr lang="ru-RU"/>
        </a:p>
      </dgm:t>
    </dgm:pt>
    <dgm:pt modelId="{AD644750-BC95-4A63-93F6-F458CAF6E79C}">
      <dgm:prSet/>
      <dgm:spPr/>
      <dgm:t>
        <a:bodyPr/>
        <a:lstStyle/>
        <a:p>
          <a:pPr rtl="0"/>
          <a:r>
            <a:rPr lang="ru-RU" b="1" dirty="0" smtClean="0"/>
            <a:t>3 вариант:</a:t>
          </a:r>
          <a:r>
            <a:rPr lang="ru-RU" dirty="0" smtClean="0"/>
            <a:t> Детям предлагается собрать Москва – Столица России из отдельных деталей при помощи шаблонов-накладок. </a:t>
          </a:r>
          <a:endParaRPr lang="ru-RU" dirty="0"/>
        </a:p>
      </dgm:t>
    </dgm:pt>
    <dgm:pt modelId="{6B399A5C-7802-447D-8AEC-8A0F4AF76F96}" type="parTrans" cxnId="{C59C16BD-53FC-49AB-9258-85B7F82E9CD8}">
      <dgm:prSet/>
      <dgm:spPr/>
      <dgm:t>
        <a:bodyPr/>
        <a:lstStyle/>
        <a:p>
          <a:endParaRPr lang="ru-RU"/>
        </a:p>
      </dgm:t>
    </dgm:pt>
    <dgm:pt modelId="{2BD6B356-A548-4348-9FD4-F70372CD92E2}" type="sibTrans" cxnId="{C59C16BD-53FC-49AB-9258-85B7F82E9CD8}">
      <dgm:prSet/>
      <dgm:spPr/>
      <dgm:t>
        <a:bodyPr/>
        <a:lstStyle/>
        <a:p>
          <a:endParaRPr lang="ru-RU"/>
        </a:p>
      </dgm:t>
    </dgm:pt>
    <dgm:pt modelId="{375EDB9B-55C3-47F4-B97A-95F975154F3E}" type="pres">
      <dgm:prSet presAssocID="{96DC86C2-BF0E-4502-8116-ADDE0DB3C85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E06FE7-FE95-4AD4-B3CE-9BDB47DEA192}" type="pres">
      <dgm:prSet presAssocID="{34D1CFC0-442B-4EC9-B866-DDF2C4E16325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284B5F-E7C4-4625-A7F3-14EBFD56F554}" type="pres">
      <dgm:prSet presAssocID="{B45B5C1E-A76E-47E6-9BCF-D1742A86450E}" presName="spacer" presStyleCnt="0"/>
      <dgm:spPr/>
    </dgm:pt>
    <dgm:pt modelId="{8438C636-78BF-4AD6-BBAA-AB29FF0204C1}" type="pres">
      <dgm:prSet presAssocID="{08AE0474-A94B-44FD-A2CF-F7D526EE6A9B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8625D6-9767-4593-B040-4CE1130F2124}" type="pres">
      <dgm:prSet presAssocID="{2E0F9F25-4016-4028-8520-C8A017B16BCF}" presName="spacer" presStyleCnt="0"/>
      <dgm:spPr/>
    </dgm:pt>
    <dgm:pt modelId="{8AD04DD2-687C-4871-AD48-EC809A1C5113}" type="pres">
      <dgm:prSet presAssocID="{7497D9D0-58C2-46FA-83CB-C9CB94359221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11F6F9-C615-4B65-8F76-4A4731CEF2E1}" type="pres">
      <dgm:prSet presAssocID="{8B063A4D-4DF6-466F-9BA7-2B6344CC5080}" presName="spacer" presStyleCnt="0"/>
      <dgm:spPr/>
    </dgm:pt>
    <dgm:pt modelId="{9574C3C1-92B0-4B18-BD89-76C4B1EE3811}" type="pres">
      <dgm:prSet presAssocID="{71CADCDD-ED46-414C-825D-2FA9DFAC7F27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287656-F109-4CB2-A000-05653F8352F4}" type="pres">
      <dgm:prSet presAssocID="{C4F5207E-B9C6-4174-9CE8-C794911B447D}" presName="spacer" presStyleCnt="0"/>
      <dgm:spPr/>
    </dgm:pt>
    <dgm:pt modelId="{5CA3BB1B-6CA0-4B91-BAA9-44C9C96872C5}" type="pres">
      <dgm:prSet presAssocID="{6EEB90F1-F4B6-45AC-A3A3-7FEEA2F49D23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2B6014-618F-4AF5-8DB5-7EB6F5486334}" type="pres">
      <dgm:prSet presAssocID="{7DA9FAB7-3657-449D-800D-AF9D6AEF0F43}" presName="spacer" presStyleCnt="0"/>
      <dgm:spPr/>
    </dgm:pt>
    <dgm:pt modelId="{C3885D8B-241E-4B5C-8800-746958EB6328}" type="pres">
      <dgm:prSet presAssocID="{AD644750-BC95-4A63-93F6-F458CAF6E79C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A51E4E-2BAC-4DE0-B3F9-10B7DFC4E9FE}" type="presOf" srcId="{08AE0474-A94B-44FD-A2CF-F7D526EE6A9B}" destId="{8438C636-78BF-4AD6-BBAA-AB29FF0204C1}" srcOrd="0" destOrd="0" presId="urn:microsoft.com/office/officeart/2005/8/layout/vList2"/>
    <dgm:cxn modelId="{8E2B53FC-913A-4D68-A0E9-AD9E9AB5B084}" type="presOf" srcId="{7497D9D0-58C2-46FA-83CB-C9CB94359221}" destId="{8AD04DD2-687C-4871-AD48-EC809A1C5113}" srcOrd="0" destOrd="0" presId="urn:microsoft.com/office/officeart/2005/8/layout/vList2"/>
    <dgm:cxn modelId="{498F3F0B-0637-402F-B160-E3F2E2C6ECAA}" srcId="{96DC86C2-BF0E-4502-8116-ADDE0DB3C854}" destId="{71CADCDD-ED46-414C-825D-2FA9DFAC7F27}" srcOrd="3" destOrd="0" parTransId="{438A8119-91BC-4141-852E-806C67A7AA00}" sibTransId="{C4F5207E-B9C6-4174-9CE8-C794911B447D}"/>
    <dgm:cxn modelId="{C59C16BD-53FC-49AB-9258-85B7F82E9CD8}" srcId="{96DC86C2-BF0E-4502-8116-ADDE0DB3C854}" destId="{AD644750-BC95-4A63-93F6-F458CAF6E79C}" srcOrd="5" destOrd="0" parTransId="{6B399A5C-7802-447D-8AEC-8A0F4AF76F96}" sibTransId="{2BD6B356-A548-4348-9FD4-F70372CD92E2}"/>
    <dgm:cxn modelId="{541956B3-F9D0-4DC6-B8AC-1F3E5B12BA64}" srcId="{96DC86C2-BF0E-4502-8116-ADDE0DB3C854}" destId="{6EEB90F1-F4B6-45AC-A3A3-7FEEA2F49D23}" srcOrd="4" destOrd="0" parTransId="{4DD674E8-9D2C-469A-8675-ABE9123005FA}" sibTransId="{7DA9FAB7-3657-449D-800D-AF9D6AEF0F43}"/>
    <dgm:cxn modelId="{22AA0A27-981A-4E18-A8C3-98DEEAAA8CBF}" type="presOf" srcId="{34D1CFC0-442B-4EC9-B866-DDF2C4E16325}" destId="{00E06FE7-FE95-4AD4-B3CE-9BDB47DEA192}" srcOrd="0" destOrd="0" presId="urn:microsoft.com/office/officeart/2005/8/layout/vList2"/>
    <dgm:cxn modelId="{3F7B99F1-ECB7-4125-A5B5-9EC319C0FB37}" type="presOf" srcId="{96DC86C2-BF0E-4502-8116-ADDE0DB3C854}" destId="{375EDB9B-55C3-47F4-B97A-95F975154F3E}" srcOrd="0" destOrd="0" presId="urn:microsoft.com/office/officeart/2005/8/layout/vList2"/>
    <dgm:cxn modelId="{85E95365-88AB-44DD-A357-5E7142A6249D}" srcId="{96DC86C2-BF0E-4502-8116-ADDE0DB3C854}" destId="{7497D9D0-58C2-46FA-83CB-C9CB94359221}" srcOrd="2" destOrd="0" parTransId="{2967C70F-D364-4DB7-A1A9-8969DB311223}" sibTransId="{8B063A4D-4DF6-466F-9BA7-2B6344CC5080}"/>
    <dgm:cxn modelId="{DB97EAFA-CE66-4398-A949-9C178F00D860}" srcId="{96DC86C2-BF0E-4502-8116-ADDE0DB3C854}" destId="{34D1CFC0-442B-4EC9-B866-DDF2C4E16325}" srcOrd="0" destOrd="0" parTransId="{E5C73A59-C661-4011-82DB-C9478CB27FE4}" sibTransId="{B45B5C1E-A76E-47E6-9BCF-D1742A86450E}"/>
    <dgm:cxn modelId="{AD94D59E-96F8-4603-BC3A-2F0D36B48546}" srcId="{96DC86C2-BF0E-4502-8116-ADDE0DB3C854}" destId="{08AE0474-A94B-44FD-A2CF-F7D526EE6A9B}" srcOrd="1" destOrd="0" parTransId="{FD09BB44-11E5-446C-98DA-F1DFA86F6DB0}" sibTransId="{2E0F9F25-4016-4028-8520-C8A017B16BCF}"/>
    <dgm:cxn modelId="{59716301-2525-4335-B9C9-406729AA78DB}" type="presOf" srcId="{AD644750-BC95-4A63-93F6-F458CAF6E79C}" destId="{C3885D8B-241E-4B5C-8800-746958EB6328}" srcOrd="0" destOrd="0" presId="urn:microsoft.com/office/officeart/2005/8/layout/vList2"/>
    <dgm:cxn modelId="{AFDDB297-4185-47AD-BBCE-8C4E483210D5}" type="presOf" srcId="{71CADCDD-ED46-414C-825D-2FA9DFAC7F27}" destId="{9574C3C1-92B0-4B18-BD89-76C4B1EE3811}" srcOrd="0" destOrd="0" presId="urn:microsoft.com/office/officeart/2005/8/layout/vList2"/>
    <dgm:cxn modelId="{4737714D-001B-42A2-AD82-1E7FCEFB741D}" type="presOf" srcId="{6EEB90F1-F4B6-45AC-A3A3-7FEEA2F49D23}" destId="{5CA3BB1B-6CA0-4B91-BAA9-44C9C96872C5}" srcOrd="0" destOrd="0" presId="urn:microsoft.com/office/officeart/2005/8/layout/vList2"/>
    <dgm:cxn modelId="{80A430CF-3BC9-4962-8811-EB9EE439DE11}" type="presParOf" srcId="{375EDB9B-55C3-47F4-B97A-95F975154F3E}" destId="{00E06FE7-FE95-4AD4-B3CE-9BDB47DEA192}" srcOrd="0" destOrd="0" presId="urn:microsoft.com/office/officeart/2005/8/layout/vList2"/>
    <dgm:cxn modelId="{D806FF5B-774D-4C8A-A45B-354447CE0166}" type="presParOf" srcId="{375EDB9B-55C3-47F4-B97A-95F975154F3E}" destId="{0E284B5F-E7C4-4625-A7F3-14EBFD56F554}" srcOrd="1" destOrd="0" presId="urn:microsoft.com/office/officeart/2005/8/layout/vList2"/>
    <dgm:cxn modelId="{9642307E-AB71-484D-9675-40C2AC7582EF}" type="presParOf" srcId="{375EDB9B-55C3-47F4-B97A-95F975154F3E}" destId="{8438C636-78BF-4AD6-BBAA-AB29FF0204C1}" srcOrd="2" destOrd="0" presId="urn:microsoft.com/office/officeart/2005/8/layout/vList2"/>
    <dgm:cxn modelId="{488C9585-4A15-4EB9-A57B-B753E11F37BD}" type="presParOf" srcId="{375EDB9B-55C3-47F4-B97A-95F975154F3E}" destId="{7A8625D6-9767-4593-B040-4CE1130F2124}" srcOrd="3" destOrd="0" presId="urn:microsoft.com/office/officeart/2005/8/layout/vList2"/>
    <dgm:cxn modelId="{700A072D-D704-4976-BA63-1704ED00A0EC}" type="presParOf" srcId="{375EDB9B-55C3-47F4-B97A-95F975154F3E}" destId="{8AD04DD2-687C-4871-AD48-EC809A1C5113}" srcOrd="4" destOrd="0" presId="urn:microsoft.com/office/officeart/2005/8/layout/vList2"/>
    <dgm:cxn modelId="{DC4474E9-0415-4288-AF11-7FEBE1646672}" type="presParOf" srcId="{375EDB9B-55C3-47F4-B97A-95F975154F3E}" destId="{7C11F6F9-C615-4B65-8F76-4A4731CEF2E1}" srcOrd="5" destOrd="0" presId="urn:microsoft.com/office/officeart/2005/8/layout/vList2"/>
    <dgm:cxn modelId="{97CAFDB2-7898-45F0-B51D-229A8D85FE3C}" type="presParOf" srcId="{375EDB9B-55C3-47F4-B97A-95F975154F3E}" destId="{9574C3C1-92B0-4B18-BD89-76C4B1EE3811}" srcOrd="6" destOrd="0" presId="urn:microsoft.com/office/officeart/2005/8/layout/vList2"/>
    <dgm:cxn modelId="{28A8A3FE-7872-4691-93F5-E43C014AC537}" type="presParOf" srcId="{375EDB9B-55C3-47F4-B97A-95F975154F3E}" destId="{16287656-F109-4CB2-A000-05653F8352F4}" srcOrd="7" destOrd="0" presId="urn:microsoft.com/office/officeart/2005/8/layout/vList2"/>
    <dgm:cxn modelId="{E86B52E5-45B6-4A28-B422-6E1E26A57488}" type="presParOf" srcId="{375EDB9B-55C3-47F4-B97A-95F975154F3E}" destId="{5CA3BB1B-6CA0-4B91-BAA9-44C9C96872C5}" srcOrd="8" destOrd="0" presId="urn:microsoft.com/office/officeart/2005/8/layout/vList2"/>
    <dgm:cxn modelId="{E4B592AE-964C-432B-86EA-DD51FC11B10C}" type="presParOf" srcId="{375EDB9B-55C3-47F4-B97A-95F975154F3E}" destId="{8B2B6014-618F-4AF5-8DB5-7EB6F5486334}" srcOrd="9" destOrd="0" presId="urn:microsoft.com/office/officeart/2005/8/layout/vList2"/>
    <dgm:cxn modelId="{9607CCAC-CF4A-488B-9DBD-E58AC02284D8}" type="presParOf" srcId="{375EDB9B-55C3-47F4-B97A-95F975154F3E}" destId="{C3885D8B-241E-4B5C-8800-746958EB6328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646EDA-D782-4E39-8011-97B097E8B798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91F346-9DCD-4B8F-B522-4A6670EE5D6C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400" b="1" u="sng" dirty="0" smtClean="0"/>
            <a:t>Цель : </a:t>
          </a:r>
          <a:r>
            <a:rPr lang="ru-RU" sz="1400" dirty="0" smtClean="0"/>
            <a:t>Продолжать формировать представления воспитанников о растительном и животном мире родного края; расширять представления о своеобразии животного и растительного мира в зависимости от природной зоны. Закреплять представления о символике Белгорода,  воспитывать любовь к родному краю. </a:t>
          </a:r>
          <a:endParaRPr lang="ru-RU" sz="1400" dirty="0"/>
        </a:p>
      </dgm:t>
    </dgm:pt>
    <dgm:pt modelId="{6EA3643B-487C-4843-B363-3A4AAD139B43}" type="parTrans" cxnId="{542C5EFD-6564-4C3E-B03A-61C346C6C90E}">
      <dgm:prSet/>
      <dgm:spPr/>
      <dgm:t>
        <a:bodyPr/>
        <a:lstStyle/>
        <a:p>
          <a:endParaRPr lang="ru-RU"/>
        </a:p>
      </dgm:t>
    </dgm:pt>
    <dgm:pt modelId="{87C2BF51-7438-4A8E-9980-20D8B1F2F45C}" type="sibTrans" cxnId="{542C5EFD-6564-4C3E-B03A-61C346C6C90E}">
      <dgm:prSet/>
      <dgm:spPr/>
      <dgm:t>
        <a:bodyPr/>
        <a:lstStyle/>
        <a:p>
          <a:endParaRPr lang="ru-RU"/>
        </a:p>
      </dgm:t>
    </dgm:pt>
    <dgm:pt modelId="{2D5E8402-3E9D-4116-8A46-6C3316071189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1400" b="1" u="sng" dirty="0" smtClean="0"/>
            <a:t>Описание:</a:t>
          </a:r>
          <a:r>
            <a:rPr lang="ru-RU" sz="1400" b="1" dirty="0" smtClean="0"/>
            <a:t> </a:t>
          </a:r>
          <a:r>
            <a:rPr lang="ru-RU" sz="1400" dirty="0" smtClean="0"/>
            <a:t>Перед ребенком на столе лежат 2 паровоза с вагонами, картинки с изображением одного вида объектов (животные или деревья, ягоды, фрукты). Задание: отобрать объекты по природным зонам и в зависимости от этого посадить их либо в состав с гербом Белгорода,  либо – с эмблемой южных стран</a:t>
          </a:r>
          <a:endParaRPr lang="ru-RU" sz="1400" dirty="0"/>
        </a:p>
      </dgm:t>
    </dgm:pt>
    <dgm:pt modelId="{495E0581-3C9A-4335-B082-30D226257DBC}" type="parTrans" cxnId="{1B7E27F6-FB4D-4095-A293-1AB7FEB57784}">
      <dgm:prSet/>
      <dgm:spPr/>
      <dgm:t>
        <a:bodyPr/>
        <a:lstStyle/>
        <a:p>
          <a:endParaRPr lang="ru-RU"/>
        </a:p>
      </dgm:t>
    </dgm:pt>
    <dgm:pt modelId="{FFFDB855-1F43-449F-8DD4-BE74CE57A144}" type="sibTrans" cxnId="{1B7E27F6-FB4D-4095-A293-1AB7FEB57784}">
      <dgm:prSet/>
      <dgm:spPr/>
      <dgm:t>
        <a:bodyPr/>
        <a:lstStyle/>
        <a:p>
          <a:endParaRPr lang="ru-RU"/>
        </a:p>
      </dgm:t>
    </dgm:pt>
    <dgm:pt modelId="{92E55310-E26F-4DEB-90B8-6D4012567103}" type="pres">
      <dgm:prSet presAssocID="{60646EDA-D782-4E39-8011-97B097E8B798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80D41A8A-D27F-430E-A634-7945DCC2E6DC}" type="pres">
      <dgm:prSet presAssocID="{60646EDA-D782-4E39-8011-97B097E8B798}" presName="pyramid" presStyleLbl="node1" presStyleIdx="0" presStyleCnt="1"/>
      <dgm:spPr/>
    </dgm:pt>
    <dgm:pt modelId="{7D1FA622-0344-421A-8EC0-261B7A468F65}" type="pres">
      <dgm:prSet presAssocID="{60646EDA-D782-4E39-8011-97B097E8B798}" presName="theList" presStyleCnt="0"/>
      <dgm:spPr/>
    </dgm:pt>
    <dgm:pt modelId="{F52AF3A6-42B2-48CB-AF61-246DE65C608B}" type="pres">
      <dgm:prSet presAssocID="{5491F346-9DCD-4B8F-B522-4A6670EE5D6C}" presName="aNode" presStyleLbl="fgAcc1" presStyleIdx="0" presStyleCnt="2" custScaleX="1419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023D62-B8DD-49A8-AD1B-0FB3F5444D99}" type="pres">
      <dgm:prSet presAssocID="{5491F346-9DCD-4B8F-B522-4A6670EE5D6C}" presName="aSpace" presStyleCnt="0"/>
      <dgm:spPr/>
    </dgm:pt>
    <dgm:pt modelId="{5E98F948-630D-43B9-9150-20C055DC0949}" type="pres">
      <dgm:prSet presAssocID="{2D5E8402-3E9D-4116-8A46-6C3316071189}" presName="aNode" presStyleLbl="fgAcc1" presStyleIdx="1" presStyleCnt="2" custScaleX="1369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44BCBF-6CBD-42A4-B846-95D0AE8C8863}" type="pres">
      <dgm:prSet presAssocID="{2D5E8402-3E9D-4116-8A46-6C3316071189}" presName="aSpace" presStyleCnt="0"/>
      <dgm:spPr/>
    </dgm:pt>
  </dgm:ptLst>
  <dgm:cxnLst>
    <dgm:cxn modelId="{712EBF7D-1F2F-44E9-916B-AB11E1865B56}" type="presOf" srcId="{2D5E8402-3E9D-4116-8A46-6C3316071189}" destId="{5E98F948-630D-43B9-9150-20C055DC0949}" srcOrd="0" destOrd="0" presId="urn:microsoft.com/office/officeart/2005/8/layout/pyramid2"/>
    <dgm:cxn modelId="{542C5EFD-6564-4C3E-B03A-61C346C6C90E}" srcId="{60646EDA-D782-4E39-8011-97B097E8B798}" destId="{5491F346-9DCD-4B8F-B522-4A6670EE5D6C}" srcOrd="0" destOrd="0" parTransId="{6EA3643B-487C-4843-B363-3A4AAD139B43}" sibTransId="{87C2BF51-7438-4A8E-9980-20D8B1F2F45C}"/>
    <dgm:cxn modelId="{AB56F123-AFF1-44F9-81F9-55379DA59982}" type="presOf" srcId="{5491F346-9DCD-4B8F-B522-4A6670EE5D6C}" destId="{F52AF3A6-42B2-48CB-AF61-246DE65C608B}" srcOrd="0" destOrd="0" presId="urn:microsoft.com/office/officeart/2005/8/layout/pyramid2"/>
    <dgm:cxn modelId="{2641BF0E-A9E3-4F7E-95F5-4D7B67205956}" type="presOf" srcId="{60646EDA-D782-4E39-8011-97B097E8B798}" destId="{92E55310-E26F-4DEB-90B8-6D4012567103}" srcOrd="0" destOrd="0" presId="urn:microsoft.com/office/officeart/2005/8/layout/pyramid2"/>
    <dgm:cxn modelId="{1B7E27F6-FB4D-4095-A293-1AB7FEB57784}" srcId="{60646EDA-D782-4E39-8011-97B097E8B798}" destId="{2D5E8402-3E9D-4116-8A46-6C3316071189}" srcOrd="1" destOrd="0" parTransId="{495E0581-3C9A-4335-B082-30D226257DBC}" sibTransId="{FFFDB855-1F43-449F-8DD4-BE74CE57A144}"/>
    <dgm:cxn modelId="{F3F42C69-D6C7-4825-8218-310D2D707B10}" type="presParOf" srcId="{92E55310-E26F-4DEB-90B8-6D4012567103}" destId="{80D41A8A-D27F-430E-A634-7945DCC2E6DC}" srcOrd="0" destOrd="0" presId="urn:microsoft.com/office/officeart/2005/8/layout/pyramid2"/>
    <dgm:cxn modelId="{46E28148-6FCB-474D-ACD6-35CE875360C0}" type="presParOf" srcId="{92E55310-E26F-4DEB-90B8-6D4012567103}" destId="{7D1FA622-0344-421A-8EC0-261B7A468F65}" srcOrd="1" destOrd="0" presId="urn:microsoft.com/office/officeart/2005/8/layout/pyramid2"/>
    <dgm:cxn modelId="{95304F35-1325-4ABD-9EE1-DA1BB017A596}" type="presParOf" srcId="{7D1FA622-0344-421A-8EC0-261B7A468F65}" destId="{F52AF3A6-42B2-48CB-AF61-246DE65C608B}" srcOrd="0" destOrd="0" presId="urn:microsoft.com/office/officeart/2005/8/layout/pyramid2"/>
    <dgm:cxn modelId="{CBB62EC5-44FA-421A-8BD2-F86F96FC5372}" type="presParOf" srcId="{7D1FA622-0344-421A-8EC0-261B7A468F65}" destId="{C8023D62-B8DD-49A8-AD1B-0FB3F5444D99}" srcOrd="1" destOrd="0" presId="urn:microsoft.com/office/officeart/2005/8/layout/pyramid2"/>
    <dgm:cxn modelId="{270FC86A-6B0D-4E0C-87C8-18D3FD891320}" type="presParOf" srcId="{7D1FA622-0344-421A-8EC0-261B7A468F65}" destId="{5E98F948-630D-43B9-9150-20C055DC0949}" srcOrd="2" destOrd="0" presId="urn:microsoft.com/office/officeart/2005/8/layout/pyramid2"/>
    <dgm:cxn modelId="{BBA5B03A-CD5A-443E-9787-931B95B876A3}" type="presParOf" srcId="{7D1FA622-0344-421A-8EC0-261B7A468F65}" destId="{5B44BCBF-6CBD-42A4-B846-95D0AE8C8863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3CA2092-FD39-48D7-B3DE-9EC2253AA334}">
      <dsp:nvSpPr>
        <dsp:cNvPr id="0" name=""/>
        <dsp:cNvSpPr/>
      </dsp:nvSpPr>
      <dsp:spPr>
        <a:xfrm>
          <a:off x="0" y="5054556"/>
          <a:ext cx="6048672" cy="6634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Ход игры:</a:t>
          </a: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Ребёнку предлагается одеть куклу в разные национальные костюмы. Предложить найти сходство и отличие между костюмами. Обратить внимание детей на детали элементов одежды</a:t>
          </a:r>
          <a:r>
            <a:rPr lang="ru-RU" sz="11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1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5054556"/>
        <a:ext cx="6048672" cy="663407"/>
      </dsp:txXfrm>
    </dsp:sp>
    <dsp:sp modelId="{895C27BA-2C9F-4C2B-9D77-951A22C40E1F}">
      <dsp:nvSpPr>
        <dsp:cNvPr id="0" name=""/>
        <dsp:cNvSpPr/>
      </dsp:nvSpPr>
      <dsp:spPr>
        <a:xfrm rot="10800000">
          <a:off x="0" y="4044186"/>
          <a:ext cx="6048672" cy="102032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Игровое оборудование:</a:t>
          </a: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картонная кукла, набор бумажной одежды национальных костюмов</a:t>
          </a:r>
          <a:r>
            <a:rPr lang="ru-RU" sz="11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1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4044186"/>
        <a:ext cx="6048672" cy="1020321"/>
      </dsp:txXfrm>
    </dsp:sp>
    <dsp:sp modelId="{A8629C30-C6BC-4A8A-8377-F3262B55E18F}">
      <dsp:nvSpPr>
        <dsp:cNvPr id="0" name=""/>
        <dsp:cNvSpPr/>
      </dsp:nvSpPr>
      <dsp:spPr>
        <a:xfrm rot="10800000">
          <a:off x="0" y="3033816"/>
          <a:ext cx="6048672" cy="102032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3.Учить детей находить сходство и отличие национального костюма одного народа от другого</a:t>
          </a:r>
          <a:r>
            <a:rPr lang="ru-RU" sz="11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ru-RU" sz="11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3033816"/>
        <a:ext cx="6048672" cy="1020321"/>
      </dsp:txXfrm>
    </dsp:sp>
    <dsp:sp modelId="{FCC2BEEA-DA34-4115-95AA-4E0209FA25F2}">
      <dsp:nvSpPr>
        <dsp:cNvPr id="0" name=""/>
        <dsp:cNvSpPr/>
      </dsp:nvSpPr>
      <dsp:spPr>
        <a:xfrm rot="10800000">
          <a:off x="0" y="2023446"/>
          <a:ext cx="6048672" cy="102032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2. Закрепить знания об особенностях национальных костюмов (русских. украинских, белорусских, татарских, башкирских и узбекских народов) и их элементах</a:t>
          </a:r>
          <a:r>
            <a:rPr lang="ru-RU" sz="1400" kern="1200" dirty="0" smtClean="0"/>
            <a:t>.</a:t>
          </a:r>
          <a:endParaRPr lang="ru-RU" sz="1400" kern="1200" dirty="0"/>
        </a:p>
      </dsp:txBody>
      <dsp:txXfrm rot="10800000">
        <a:off x="0" y="2023446"/>
        <a:ext cx="6048672" cy="1020321"/>
      </dsp:txXfrm>
    </dsp:sp>
    <dsp:sp modelId="{EAAC5443-A2DC-414E-856E-02B90B80FF75}">
      <dsp:nvSpPr>
        <dsp:cNvPr id="0" name=""/>
        <dsp:cNvSpPr/>
      </dsp:nvSpPr>
      <dsp:spPr>
        <a:xfrm rot="10800000">
          <a:off x="0" y="1013076"/>
          <a:ext cx="6048672" cy="102032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 </a:t>
          </a:r>
          <a:r>
            <a: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Расширить представления детей о национальных костюмах России, Украины, Белоруссии, Татарстана, Башкирии и Узбекистана.  </a:t>
          </a:r>
          <a:endParaRPr lang="ru-RU" sz="14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1013076"/>
        <a:ext cx="6048672" cy="1020321"/>
      </dsp:txXfrm>
    </dsp:sp>
    <dsp:sp modelId="{3C9F222D-3C5D-417A-978E-1E31C5B00AD5}">
      <dsp:nvSpPr>
        <dsp:cNvPr id="0" name=""/>
        <dsp:cNvSpPr/>
      </dsp:nvSpPr>
      <dsp:spPr>
        <a:xfrm rot="10800000">
          <a:off x="0" y="0"/>
          <a:ext cx="6048672" cy="102032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Цель игры:</a:t>
          </a:r>
          <a:r>
            <a:rPr lang="ru-RU" sz="11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 </a:t>
          </a:r>
          <a:endParaRPr lang="ru-RU" sz="11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0"/>
        <a:ext cx="6048672" cy="102032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E06FE7-FE95-4AD4-B3CE-9BDB47DEA192}">
      <dsp:nvSpPr>
        <dsp:cNvPr id="0" name=""/>
        <dsp:cNvSpPr/>
      </dsp:nvSpPr>
      <dsp:spPr>
        <a:xfrm>
          <a:off x="0" y="61714"/>
          <a:ext cx="8424936" cy="5176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Times New Roman" pitchFamily="18" charset="0"/>
              <a:cs typeface="Times New Roman" pitchFamily="18" charset="0"/>
            </a:rPr>
            <a:t>Цель игры:  закрепить представление детей о Столицы России, умение выделять герб родного города от других символов.</a:t>
          </a:r>
          <a:endParaRPr lang="ru-RU" sz="13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61714"/>
        <a:ext cx="8424936" cy="517615"/>
      </dsp:txXfrm>
    </dsp:sp>
    <dsp:sp modelId="{8438C636-78BF-4AD6-BBAA-AB29FF0204C1}">
      <dsp:nvSpPr>
        <dsp:cNvPr id="0" name=""/>
        <dsp:cNvSpPr/>
      </dsp:nvSpPr>
      <dsp:spPr>
        <a:xfrm>
          <a:off x="0" y="616769"/>
          <a:ext cx="8424936" cy="5176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Игровое оборудование:</a:t>
          </a:r>
          <a:r>
            <a:rPr lang="ru-RU" sz="1300" kern="1200" dirty="0" smtClean="0"/>
            <a:t>  шаблон-образец с изображением герба города; контурный шаблон Москва- столица России; «</a:t>
          </a:r>
          <a:r>
            <a:rPr lang="ru-RU" sz="1300" kern="1200" smtClean="0"/>
            <a:t>мозаика».</a:t>
          </a:r>
          <a:endParaRPr lang="ru-RU" sz="1300" kern="1200" dirty="0"/>
        </a:p>
      </dsp:txBody>
      <dsp:txXfrm>
        <a:off x="0" y="616769"/>
        <a:ext cx="8424936" cy="517615"/>
      </dsp:txXfrm>
    </dsp:sp>
    <dsp:sp modelId="{8AD04DD2-687C-4871-AD48-EC809A1C5113}">
      <dsp:nvSpPr>
        <dsp:cNvPr id="0" name=""/>
        <dsp:cNvSpPr/>
      </dsp:nvSpPr>
      <dsp:spPr>
        <a:xfrm>
          <a:off x="0" y="1171824"/>
          <a:ext cx="8424936" cy="5176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Ход игры:</a:t>
          </a:r>
          <a:r>
            <a:rPr lang="ru-RU" sz="1300" kern="1200" dirty="0" smtClean="0"/>
            <a:t>  Детям предлагается рассмотреть картину и по образцу собрать картинку </a:t>
          </a:r>
          <a:endParaRPr lang="ru-RU" sz="1300" kern="1200" dirty="0"/>
        </a:p>
      </dsp:txBody>
      <dsp:txXfrm>
        <a:off x="0" y="1171824"/>
        <a:ext cx="8424936" cy="517615"/>
      </dsp:txXfrm>
    </dsp:sp>
    <dsp:sp modelId="{9574C3C1-92B0-4B18-BD89-76C4B1EE3811}">
      <dsp:nvSpPr>
        <dsp:cNvPr id="0" name=""/>
        <dsp:cNvSpPr/>
      </dsp:nvSpPr>
      <dsp:spPr>
        <a:xfrm>
          <a:off x="0" y="1726880"/>
          <a:ext cx="8424936" cy="5176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1 вариант:</a:t>
          </a:r>
          <a:r>
            <a:rPr lang="ru-RU" sz="1300" kern="1200" dirty="0" smtClean="0"/>
            <a:t> Дети по контурному шаблону при помощи шаблона-образца собирают из мозаики Москва- Столица России. </a:t>
          </a:r>
          <a:endParaRPr lang="ru-RU" sz="1300" kern="1200" dirty="0"/>
        </a:p>
      </dsp:txBody>
      <dsp:txXfrm>
        <a:off x="0" y="1726880"/>
        <a:ext cx="8424936" cy="517615"/>
      </dsp:txXfrm>
    </dsp:sp>
    <dsp:sp modelId="{5CA3BB1B-6CA0-4B91-BAA9-44C9C96872C5}">
      <dsp:nvSpPr>
        <dsp:cNvPr id="0" name=""/>
        <dsp:cNvSpPr/>
      </dsp:nvSpPr>
      <dsp:spPr>
        <a:xfrm>
          <a:off x="0" y="2281935"/>
          <a:ext cx="8424936" cy="5176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2 вариант:</a:t>
          </a:r>
          <a:r>
            <a:rPr lang="ru-RU" sz="1300" kern="1200" dirty="0" smtClean="0"/>
            <a:t> Дети собирают картинку Москва- Столица России без помощи шаблона-образца, опираясь на память. </a:t>
          </a:r>
          <a:endParaRPr lang="ru-RU" sz="1300" kern="1200" dirty="0"/>
        </a:p>
      </dsp:txBody>
      <dsp:txXfrm>
        <a:off x="0" y="2281935"/>
        <a:ext cx="8424936" cy="517615"/>
      </dsp:txXfrm>
    </dsp:sp>
    <dsp:sp modelId="{C3885D8B-241E-4B5C-8800-746958EB6328}">
      <dsp:nvSpPr>
        <dsp:cNvPr id="0" name=""/>
        <dsp:cNvSpPr/>
      </dsp:nvSpPr>
      <dsp:spPr>
        <a:xfrm>
          <a:off x="0" y="2836990"/>
          <a:ext cx="8424936" cy="51761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3 вариант:</a:t>
          </a:r>
          <a:r>
            <a:rPr lang="ru-RU" sz="1300" kern="1200" dirty="0" smtClean="0"/>
            <a:t> Детям предлагается собрать Москва – Столица России из отдельных деталей при помощи шаблонов-накладок. </a:t>
          </a:r>
          <a:endParaRPr lang="ru-RU" sz="1300" kern="1200" dirty="0"/>
        </a:p>
      </dsp:txBody>
      <dsp:txXfrm>
        <a:off x="0" y="2836990"/>
        <a:ext cx="8424936" cy="51761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D41A8A-D27F-430E-A634-7945DCC2E6DC}">
      <dsp:nvSpPr>
        <dsp:cNvPr id="0" name=""/>
        <dsp:cNvSpPr/>
      </dsp:nvSpPr>
      <dsp:spPr>
        <a:xfrm>
          <a:off x="399738" y="0"/>
          <a:ext cx="4920938" cy="492093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2AF3A6-42B2-48CB-AF61-246DE65C608B}">
      <dsp:nvSpPr>
        <dsp:cNvPr id="0" name=""/>
        <dsp:cNvSpPr/>
      </dsp:nvSpPr>
      <dsp:spPr>
        <a:xfrm>
          <a:off x="2189970" y="492574"/>
          <a:ext cx="4539083" cy="1749239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u="sng" kern="1200" dirty="0" smtClean="0"/>
            <a:t>Цель : </a:t>
          </a:r>
          <a:r>
            <a:rPr lang="ru-RU" sz="1400" kern="1200" dirty="0" smtClean="0"/>
            <a:t>Продолжать формировать представления воспитанников о растительном и животном мире родного края; расширять представления о своеобразии животного и растительного мира в зависимости от природной зоны. Закреплять представления о символике Белгорода,  воспитывать любовь к родному краю. </a:t>
          </a:r>
          <a:endParaRPr lang="ru-RU" sz="1400" kern="1200" dirty="0"/>
        </a:p>
      </dsp:txBody>
      <dsp:txXfrm>
        <a:off x="2189970" y="492574"/>
        <a:ext cx="4539083" cy="1749239"/>
      </dsp:txXfrm>
    </dsp:sp>
    <dsp:sp modelId="{5E98F948-630D-43B9-9150-20C055DC0949}">
      <dsp:nvSpPr>
        <dsp:cNvPr id="0" name=""/>
        <dsp:cNvSpPr/>
      </dsp:nvSpPr>
      <dsp:spPr>
        <a:xfrm>
          <a:off x="2269360" y="2460469"/>
          <a:ext cx="4380304" cy="1749239"/>
        </a:xfrm>
        <a:prstGeom prst="round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u="sng" kern="1200" dirty="0" smtClean="0"/>
            <a:t>Описание:</a:t>
          </a:r>
          <a:r>
            <a:rPr lang="ru-RU" sz="1400" b="1" kern="1200" dirty="0" smtClean="0"/>
            <a:t> </a:t>
          </a:r>
          <a:r>
            <a:rPr lang="ru-RU" sz="1400" kern="1200" dirty="0" smtClean="0"/>
            <a:t>Перед ребенком на столе лежат 2 паровоза с вагонами, картинки с изображением одного вида объектов (животные или деревья, ягоды, фрукты). Задание: отобрать объекты по природным зонам и в зависимости от этого посадить их либо в состав с гербом Белгорода,  либо – с эмблемой южных стран</a:t>
          </a:r>
          <a:endParaRPr lang="ru-RU" sz="1400" kern="1200" dirty="0"/>
        </a:p>
      </dsp:txBody>
      <dsp:txXfrm>
        <a:off x="2269360" y="2460469"/>
        <a:ext cx="4380304" cy="17492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71BFF-49AA-468D-ACB4-163C7BA06519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0FAA2-AB98-440D-B3A0-24F13EBAA7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0FAA2-AB98-440D-B3A0-24F13EBAA7A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36916d2727a83fec07a061db60bdf510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286000" y="2967334"/>
            <a:ext cx="55263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Картотека игр по разделу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«Россия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Россия-края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дорогие »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для детей от3-х до 5-ти лет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Люба\Downloads\screen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627784" y="404664"/>
            <a:ext cx="3961790" cy="36933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b="1" i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Дидактическая игра «Одень куклу»</a:t>
            </a:r>
            <a:endParaRPr lang="ru-RU" i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611560" y="948690"/>
          <a:ext cx="6048672" cy="57206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Рисунок 6" descr="17323462_17701nothumb650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660232" y="2708920"/>
            <a:ext cx="2016224" cy="252028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Люба\Downloads\screen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sp>
        <p:nvSpPr>
          <p:cNvPr id="3" name="Прямоугольник 2"/>
          <p:cNvSpPr/>
          <p:nvPr/>
        </p:nvSpPr>
        <p:spPr>
          <a:xfrm>
            <a:off x="539552" y="908720"/>
            <a:ext cx="799288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обогащение знаний детей о профессии военный.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Игровое оборудование: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набор картинок по теме.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Ход  игры: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I вариант. Подбор соответствия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Игрок крутит круги и соединяет их стрелкой-распределителем в соответствии с цветом. После чего называет профессию, транспорт, головной убор.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II вариант. Элемент случайности в установке колец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Игрок 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соединяет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их стрелкой-распределителем  в случайном порядке. После чего называет профессию,  транспорт,  головной убор, который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был выбран случайно и рассказывает необходим ли он для данного вида профессии.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99792" y="404664"/>
            <a:ext cx="2786853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Игра «Кому </a:t>
            </a:r>
            <a:r>
              <a:rPr lang="ru-RU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что нужно</a:t>
            </a:r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?»</a:t>
            </a:r>
            <a:endParaRPr lang="ru-RU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jE5MzfBhQj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3789040"/>
            <a:ext cx="6053013" cy="261967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Люба\Downloads\screen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699792" y="404664"/>
            <a:ext cx="4410053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Дидактическая игра «Кому </a:t>
            </a:r>
            <a:r>
              <a:rPr lang="ru-RU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что нужно</a:t>
            </a:r>
            <a:r>
              <a:rPr lang="ru-RU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?»</a:t>
            </a:r>
            <a:endParaRPr lang="ru-RU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908720"/>
            <a:ext cx="82809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игры: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совершенствовать знания детей о профессиях военнослужащих; находить предметы, необходимые для определенной профессии; развивать память, сообразительность, мышление.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Игровое оборудование: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большие картинки с изображением профессий военнослужащих (летчик, танкист, десантник, подводник, моряк), маленькие карточки с изображением предметов, необходимых для этих профессий.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Ход игры: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на столе расположены большие картинки с изображением профессий  военнослужащих (летчик, танкист, десантник, подводник, моряк), а рядом – маленькие карточки с предметами, необходимыми для этих профессий. Детям предлагается найти карточки, которые соответствуют определенной военной профессии.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dorohovaiv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4005064"/>
            <a:ext cx="6336704" cy="201622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Люба\Downloads\screen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8" name="Схема 7"/>
          <p:cNvGraphicFramePr/>
          <p:nvPr/>
        </p:nvGraphicFramePr>
        <p:xfrm>
          <a:off x="395536" y="908720"/>
          <a:ext cx="8424936" cy="341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314323" y="404664"/>
            <a:ext cx="4503542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Дидактическая игра «соберём картинку»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RAhgFeFKqfw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475656" y="4293096"/>
            <a:ext cx="6840760" cy="216024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Люба\Downloads\screen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96552" y="-198009"/>
            <a:ext cx="9540552" cy="715541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096862" y="404664"/>
            <a:ext cx="493846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Дидактическая игра »Поедим в край родной»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908720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79512" y="4437112"/>
            <a:ext cx="309634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347864" y="4005064"/>
            <a:ext cx="244827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6444208" y="4365104"/>
            <a:ext cx="223224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395536" y="6381328"/>
            <a:ext cx="2736304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3131840" y="5877272"/>
            <a:ext cx="2880320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3810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Схема 11"/>
          <p:cNvGraphicFramePr/>
          <p:nvPr/>
        </p:nvGraphicFramePr>
        <p:xfrm>
          <a:off x="395536" y="1028342"/>
          <a:ext cx="7128792" cy="4920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Люба\Downloads\screen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595973" y="404664"/>
            <a:ext cx="394024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Дидактическая игра «Флаг России»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908720"/>
            <a:ext cx="84249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игры: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познакомить детей с флагом Российской Федерации и его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триколором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Развивать  у детей чувства патриотизма и любви  к своей Родине.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Игровое оборудование: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полоски красного, синего и белого цвета.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Ход игры: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Детям предлагается по образцу с помощью полосок красного, синего и белого цвета в правильной последовательности сложить флаг России. Затем взрослый убирает образец и предлагает снова сложить флаг России.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 игры взрослый объясняет детям, что означает каждый цвет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триколора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(белый цвет – мир, чистота, совершенство; синий цвет - вера и верность, постоянство; красный цвет символизирует энергию, силу, кровь, пролитую за Отечество).</a:t>
            </a:r>
          </a:p>
        </p:txBody>
      </p:sp>
      <p:pic>
        <p:nvPicPr>
          <p:cNvPr id="5122" name="Picture 2" descr="https://www.maam.ru/upload/blogs/detsad-167219-1403895709.jpg"/>
          <p:cNvPicPr>
            <a:picLocks noChangeAspect="1" noChangeArrowheads="1"/>
          </p:cNvPicPr>
          <p:nvPr/>
        </p:nvPicPr>
        <p:blipFill>
          <a:blip r:embed="rId3" cstate="print"/>
          <a:srcRect l="4098" t="2729" r="7806" b="4478"/>
          <a:stretch>
            <a:fillRect/>
          </a:stretch>
        </p:blipFill>
        <p:spPr bwMode="auto">
          <a:xfrm>
            <a:off x="5076056" y="3573016"/>
            <a:ext cx="3024336" cy="2391335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7" name="Рисунок 6" descr="РФ_без_герб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59632" y="3789040"/>
            <a:ext cx="3096344" cy="20162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316</Words>
  <Application>Microsoft Office PowerPoint</Application>
  <PresentationFormat>Экран (4:3)</PresentationFormat>
  <Paragraphs>39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Danil</dc:creator>
  <cp:lastModifiedBy>RePack by SPecialiST</cp:lastModifiedBy>
  <cp:revision>60</cp:revision>
  <dcterms:created xsi:type="dcterms:W3CDTF">2021-02-14T20:07:03Z</dcterms:created>
  <dcterms:modified xsi:type="dcterms:W3CDTF">2021-03-18T09:54:31Z</dcterms:modified>
</cp:coreProperties>
</file>