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0" r:id="rId4"/>
    <p:sldId id="267" r:id="rId5"/>
    <p:sldId id="265" r:id="rId6"/>
    <p:sldId id="273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3E845-F923-4459-A506-1CBBA0391DCD}" v="629" dt="2021-02-20T11:03:16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8" autoAdjust="0"/>
    <p:restoredTop sz="94660"/>
  </p:normalViewPr>
  <p:slideViewPr>
    <p:cSldViewPr>
      <p:cViewPr varScale="1">
        <p:scale>
          <a:sx n="69" d="100"/>
          <a:sy n="69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.notcka" clId="Web-{DCE3E845-F923-4459-A506-1CBBA0391DCD}"/>
    <pc:docChg chg="addSld modSld">
      <pc:chgData name="miss.notcka" userId="" providerId="" clId="Web-{DCE3E845-F923-4459-A506-1CBBA0391DCD}" dt="2021-02-20T11:03:16.952" v="344" actId="1076"/>
      <pc:docMkLst>
        <pc:docMk/>
      </pc:docMkLst>
      <pc:sldChg chg="addSp delSp modSp new">
        <pc:chgData name="miss.notcka" userId="" providerId="" clId="Web-{DCE3E845-F923-4459-A506-1CBBA0391DCD}" dt="2021-02-20T11:03:16.952" v="344" actId="1076"/>
        <pc:sldMkLst>
          <pc:docMk/>
          <pc:sldMk cId="2415998183" sldId="272"/>
        </pc:sldMkLst>
        <pc:spChg chg="add mod">
          <ac:chgData name="miss.notcka" userId="" providerId="" clId="Web-{DCE3E845-F923-4459-A506-1CBBA0391DCD}" dt="2021-02-20T10:55:41.581" v="279" actId="1076"/>
          <ac:spMkLst>
            <pc:docMk/>
            <pc:sldMk cId="2415998183" sldId="272"/>
            <ac:spMk id="4" creationId="{F7723572-E581-4E3C-BCC5-4F7D88A24FDC}"/>
          </ac:spMkLst>
        </pc:spChg>
        <pc:spChg chg="add mod">
          <ac:chgData name="miss.notcka" userId="" providerId="" clId="Web-{DCE3E845-F923-4459-A506-1CBBA0391DCD}" dt="2021-02-20T10:55:43.940" v="280" actId="1076"/>
          <ac:spMkLst>
            <pc:docMk/>
            <pc:sldMk cId="2415998183" sldId="272"/>
            <ac:spMk id="7" creationId="{746773A3-5106-429E-AA20-F5FEFFA04A52}"/>
          </ac:spMkLst>
        </pc:spChg>
        <pc:spChg chg="add mod">
          <ac:chgData name="miss.notcka" userId="" providerId="" clId="Web-{DCE3E845-F923-4459-A506-1CBBA0391DCD}" dt="2021-02-20T11:03:16.952" v="344" actId="1076"/>
          <ac:spMkLst>
            <pc:docMk/>
            <pc:sldMk cId="2415998183" sldId="272"/>
            <ac:spMk id="9" creationId="{BE03ECBE-C9FA-45E2-93A4-A815A83DFCB5}"/>
          </ac:spMkLst>
        </pc:spChg>
        <pc:picChg chg="add">
          <ac:chgData name="miss.notcka" userId="" providerId="" clId="Web-{DCE3E845-F923-4459-A506-1CBBA0391DCD}" dt="2021-02-20T10:22:59.562" v="1"/>
          <ac:picMkLst>
            <pc:docMk/>
            <pc:sldMk cId="2415998183" sldId="272"/>
            <ac:picMk id="3" creationId="{1025E44F-991C-46FF-B110-F186E2D0EF97}"/>
          </ac:picMkLst>
        </pc:picChg>
        <pc:picChg chg="add del mod">
          <ac:chgData name="miss.notcka" userId="" providerId="" clId="Web-{DCE3E845-F923-4459-A506-1CBBA0391DCD}" dt="2021-02-20T10:55:53.909" v="282"/>
          <ac:picMkLst>
            <pc:docMk/>
            <pc:sldMk cId="2415998183" sldId="272"/>
            <ac:picMk id="5" creationId="{61904FC8-1368-448F-80FD-B6E6E0CCCBDC}"/>
          </ac:picMkLst>
        </pc:picChg>
        <pc:picChg chg="add del mod">
          <ac:chgData name="miss.notcka" userId="" providerId="" clId="Web-{DCE3E845-F923-4459-A506-1CBBA0391DCD}" dt="2021-02-20T10:53:26.796" v="269"/>
          <ac:picMkLst>
            <pc:docMk/>
            <pc:sldMk cId="2415998183" sldId="272"/>
            <ac:picMk id="6" creationId="{21263BCD-0622-44D3-B00F-612378EB9FBD}"/>
          </ac:picMkLst>
        </pc:picChg>
        <pc:picChg chg="add mod">
          <ac:chgData name="miss.notcka" userId="" providerId="" clId="Web-{DCE3E845-F923-4459-A506-1CBBA0391DCD}" dt="2021-02-20T11:02:27.232" v="341" actId="1076"/>
          <ac:picMkLst>
            <pc:docMk/>
            <pc:sldMk cId="2415998183" sldId="272"/>
            <ac:picMk id="8" creationId="{56A65472-E0B7-4848-96F3-5EDA45F9E25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AB4ED-A6AF-4748-BFD9-D6154A14C60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02B9AA0-90B1-409A-AF51-53BB2CD258E9}">
      <dgm:prSet/>
      <dgm:spPr/>
      <dgm:t>
        <a:bodyPr/>
        <a:lstStyle/>
        <a:p>
          <a:pPr rtl="0"/>
          <a:r>
            <a:rPr lang="ru-RU" b="1" i="0" u="sng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ru-RU" b="1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Закреплять знания детей о карте России; развивать зрительную память; воспитывать гордость за нашу Родину.</a:t>
          </a:r>
          <a:br>
            <a:rPr lang="ru-RU" b="1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1" i="0" u="sng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Описание</a:t>
          </a:r>
          <a:r>
            <a:rPr lang="ru-RU" b="1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Для проведения игры требуется предварительная работа по ознакомлению дошкольников с картами России, области, города и т.д. </a:t>
          </a:r>
          <a:br>
            <a:rPr lang="ru-RU" b="1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1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Цветную физическую карту России формата А4 разрезают на 6-8 частей (в зависимости от возраста детей). Предлагается составить, из частей целую карту страны. Усложнение: собрать карту на время.</a:t>
          </a:r>
          <a:endParaRPr lang="ru-RU" b="1" i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2D09DC-2AC3-4421-9169-AEB6E59C6670}" type="parTrans" cxnId="{874D4FFC-2F29-4C89-86C5-45074E466C3F}">
      <dgm:prSet/>
      <dgm:spPr/>
      <dgm:t>
        <a:bodyPr/>
        <a:lstStyle/>
        <a:p>
          <a:endParaRPr lang="ru-RU"/>
        </a:p>
      </dgm:t>
    </dgm:pt>
    <dgm:pt modelId="{5E2C4435-D96C-4FE8-9D9C-2DA7357DF4A9}" type="sibTrans" cxnId="{874D4FFC-2F29-4C89-86C5-45074E466C3F}">
      <dgm:prSet/>
      <dgm:spPr/>
      <dgm:t>
        <a:bodyPr/>
        <a:lstStyle/>
        <a:p>
          <a:endParaRPr lang="ru-RU"/>
        </a:p>
      </dgm:t>
    </dgm:pt>
    <dgm:pt modelId="{8FAC705C-F5BB-434C-800C-501CBB7EC3F2}" type="pres">
      <dgm:prSet presAssocID="{7DAAB4ED-A6AF-4748-BFD9-D6154A14C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061F7-B07D-46D0-A74D-2773AC8EBC78}" type="pres">
      <dgm:prSet presAssocID="{702B9AA0-90B1-409A-AF51-53BB2CD258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D4FFC-2F29-4C89-86C5-45074E466C3F}" srcId="{7DAAB4ED-A6AF-4748-BFD9-D6154A14C606}" destId="{702B9AA0-90B1-409A-AF51-53BB2CD258E9}" srcOrd="0" destOrd="0" parTransId="{5D2D09DC-2AC3-4421-9169-AEB6E59C6670}" sibTransId="{5E2C4435-D96C-4FE8-9D9C-2DA7357DF4A9}"/>
    <dgm:cxn modelId="{2E397992-DA16-4158-B49A-46B2FE14412A}" type="presOf" srcId="{702B9AA0-90B1-409A-AF51-53BB2CD258E9}" destId="{E3E061F7-B07D-46D0-A74D-2773AC8EBC78}" srcOrd="0" destOrd="0" presId="urn:microsoft.com/office/officeart/2005/8/layout/vList2"/>
    <dgm:cxn modelId="{734C6F64-D3C4-4071-AC9B-40D601C22B41}" type="presOf" srcId="{7DAAB4ED-A6AF-4748-BFD9-D6154A14C606}" destId="{8FAC705C-F5BB-434C-800C-501CBB7EC3F2}" srcOrd="0" destOrd="0" presId="urn:microsoft.com/office/officeart/2005/8/layout/vList2"/>
    <dgm:cxn modelId="{FABBB632-827F-4E1D-9579-530DAB04309C}" type="presParOf" srcId="{8FAC705C-F5BB-434C-800C-501CBB7EC3F2}" destId="{E3E061F7-B07D-46D0-A74D-2773AC8EBC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62FAF-618B-42AD-A6CD-C2F4BE5FFEA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E9779-18AF-424C-865B-F1DDC080650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Цель: расширить представления детей о достопримечательностях города Белгорода.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941EF7-CAD9-4034-8D67-2A6AA95C9655}" type="parTrans" cxnId="{CC330E61-ED55-40CF-9E91-0369EACA03C5}">
      <dgm:prSet/>
      <dgm:spPr/>
      <dgm:t>
        <a:bodyPr/>
        <a:lstStyle/>
        <a:p>
          <a:endParaRPr lang="ru-RU"/>
        </a:p>
      </dgm:t>
    </dgm:pt>
    <dgm:pt modelId="{54FE5B17-C4AB-458A-9062-82ED6A22EF6B}" type="sibTrans" cxnId="{CC330E61-ED55-40CF-9E91-0369EACA03C5}">
      <dgm:prSet/>
      <dgm:spPr/>
      <dgm:t>
        <a:bodyPr/>
        <a:lstStyle/>
        <a:p>
          <a:endParaRPr lang="ru-RU"/>
        </a:p>
      </dgm:t>
    </dgm:pt>
    <dgm:pt modelId="{02B43644-65F4-40FD-A39A-F61A89FEB10C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Игровое оборудование: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фотографии с изображением достопримечательностей города Белгорода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B4AA0A-347A-44FA-8428-86D481326461}" type="parTrans" cxnId="{C07BD0D7-D88A-4977-BE57-3DC3B1B2D9C9}">
      <dgm:prSet/>
      <dgm:spPr/>
      <dgm:t>
        <a:bodyPr/>
        <a:lstStyle/>
        <a:p>
          <a:endParaRPr lang="ru-RU"/>
        </a:p>
      </dgm:t>
    </dgm:pt>
    <dgm:pt modelId="{4CCA8B04-9245-4F03-AE15-83BA73A8AAA4}" type="sibTrans" cxnId="{C07BD0D7-D88A-4977-BE57-3DC3B1B2D9C9}">
      <dgm:prSet/>
      <dgm:spPr/>
      <dgm:t>
        <a:bodyPr/>
        <a:lstStyle/>
        <a:p>
          <a:endParaRPr lang="ru-RU"/>
        </a:p>
      </dgm:t>
    </dgm:pt>
    <dgm:pt modelId="{E2788278-921C-4361-A93B-505A0660A164}">
      <dgm:prSet custT="1"/>
      <dgm:spPr/>
      <dgm:t>
        <a:bodyPr/>
        <a:lstStyle/>
        <a:p>
          <a:pPr algn="just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Ход игры: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Сначала взрослый показывает детям фотографии с изображением достопримечательностей города Белгорода, а дети называют их. Затем ребятам предлагается запомнить фотографии в течение 30 сек. Далее дети закрывают глаза, а взрослый убирает 1 фотографию. По сигналу ребята открывают глаза и пытаются угадать недостающую фотографию и называют её. Игра проводится несколько раз.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618A32-7650-4039-9DE3-F6EB65931FB3}" type="parTrans" cxnId="{041511F5-D38A-4C5D-97E4-5FB6CABFBCFD}">
      <dgm:prSet/>
      <dgm:spPr/>
      <dgm:t>
        <a:bodyPr/>
        <a:lstStyle/>
        <a:p>
          <a:endParaRPr lang="ru-RU"/>
        </a:p>
      </dgm:t>
    </dgm:pt>
    <dgm:pt modelId="{317E10E3-BB61-4A90-BAE8-4F8AFFFA6D5D}" type="sibTrans" cxnId="{041511F5-D38A-4C5D-97E4-5FB6CABFBCFD}">
      <dgm:prSet/>
      <dgm:spPr/>
      <dgm:t>
        <a:bodyPr/>
        <a:lstStyle/>
        <a:p>
          <a:endParaRPr lang="ru-RU"/>
        </a:p>
      </dgm:t>
    </dgm:pt>
    <dgm:pt modelId="{8A1300EE-8799-43CB-A591-95FB6C30B6D7}" type="pres">
      <dgm:prSet presAssocID="{DAC62FAF-618B-42AD-A6CD-C2F4BE5FFE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A0FCE-C5B5-42A0-9817-34EAA994381A}" type="pres">
      <dgm:prSet presAssocID="{DAC62FAF-618B-42AD-A6CD-C2F4BE5FFEA8}" presName="dummyMaxCanvas" presStyleCnt="0">
        <dgm:presLayoutVars/>
      </dgm:prSet>
      <dgm:spPr/>
    </dgm:pt>
    <dgm:pt modelId="{EB1B5841-4469-4FE5-8F1B-37E93C1B06C5}" type="pres">
      <dgm:prSet presAssocID="{DAC62FAF-618B-42AD-A6CD-C2F4BE5FFEA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7ED4E-DA69-4B25-886F-8AD0150BB4C8}" type="pres">
      <dgm:prSet presAssocID="{DAC62FAF-618B-42AD-A6CD-C2F4BE5FFEA8}" presName="ThreeNodes_2" presStyleLbl="node1" presStyleIdx="1" presStyleCnt="3" custScaleY="66667" custLinFactNeighborX="-3708" custLinFactNeighborY="-1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30171-849F-4263-8306-09BEA41DF08F}" type="pres">
      <dgm:prSet presAssocID="{DAC62FAF-618B-42AD-A6CD-C2F4BE5FFEA8}" presName="ThreeNodes_3" presStyleLbl="node1" presStyleIdx="2" presStyleCnt="3" custScaleY="152778" custLinFactNeighborX="-3325" custLinFactNeighborY="-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F86EB-9D76-4AC5-AD66-26D6219E8281}" type="pres">
      <dgm:prSet presAssocID="{DAC62FAF-618B-42AD-A6CD-C2F4BE5FFEA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01FB8-4DEA-425B-882C-786EA9E7DA48}" type="pres">
      <dgm:prSet presAssocID="{DAC62FAF-618B-42AD-A6CD-C2F4BE5FFEA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ED2B6-4EEE-4E29-91F4-87B5032882D3}" type="pres">
      <dgm:prSet presAssocID="{DAC62FAF-618B-42AD-A6CD-C2F4BE5FFEA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9F3AA-A2E0-46EF-AE29-03EE71236052}" type="pres">
      <dgm:prSet presAssocID="{DAC62FAF-618B-42AD-A6CD-C2F4BE5FFEA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B0AE0-4601-4DA3-9E24-442CA1B46284}" type="pres">
      <dgm:prSet presAssocID="{DAC62FAF-618B-42AD-A6CD-C2F4BE5FFEA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7BD0D7-D88A-4977-BE57-3DC3B1B2D9C9}" srcId="{DAC62FAF-618B-42AD-A6CD-C2F4BE5FFEA8}" destId="{02B43644-65F4-40FD-A39A-F61A89FEB10C}" srcOrd="1" destOrd="0" parTransId="{36B4AA0A-347A-44FA-8428-86D481326461}" sibTransId="{4CCA8B04-9245-4F03-AE15-83BA73A8AAA4}"/>
    <dgm:cxn modelId="{575B6D1C-6087-4BDB-858C-9C773781C1B8}" type="presOf" srcId="{DAC62FAF-618B-42AD-A6CD-C2F4BE5FFEA8}" destId="{8A1300EE-8799-43CB-A591-95FB6C30B6D7}" srcOrd="0" destOrd="0" presId="urn:microsoft.com/office/officeart/2005/8/layout/vProcess5"/>
    <dgm:cxn modelId="{BBC84900-5704-42D5-BAE8-DDB97811FFAB}" type="presOf" srcId="{02B43644-65F4-40FD-A39A-F61A89FEB10C}" destId="{3847ED4E-DA69-4B25-886F-8AD0150BB4C8}" srcOrd="0" destOrd="0" presId="urn:microsoft.com/office/officeart/2005/8/layout/vProcess5"/>
    <dgm:cxn modelId="{6252CE35-366C-4B80-B26C-4CE441194C16}" type="presOf" srcId="{02B43644-65F4-40FD-A39A-F61A89FEB10C}" destId="{96A9F3AA-A2E0-46EF-AE29-03EE71236052}" srcOrd="1" destOrd="0" presId="urn:microsoft.com/office/officeart/2005/8/layout/vProcess5"/>
    <dgm:cxn modelId="{E53AE5FC-D010-41A9-A57A-EAA5B5855521}" type="presOf" srcId="{E2788278-921C-4361-A93B-505A0660A164}" destId="{7E030171-849F-4263-8306-09BEA41DF08F}" srcOrd="0" destOrd="0" presId="urn:microsoft.com/office/officeart/2005/8/layout/vProcess5"/>
    <dgm:cxn modelId="{FC34CB10-1DA3-4C87-83AD-1F278B3976A4}" type="presOf" srcId="{205E9779-18AF-424C-865B-F1DDC0806506}" destId="{EB1B5841-4469-4FE5-8F1B-37E93C1B06C5}" srcOrd="0" destOrd="0" presId="urn:microsoft.com/office/officeart/2005/8/layout/vProcess5"/>
    <dgm:cxn modelId="{AFE6B85C-A14D-412D-8D72-A20B0B5A119B}" type="presOf" srcId="{E2788278-921C-4361-A93B-505A0660A164}" destId="{488B0AE0-4601-4DA3-9E24-442CA1B46284}" srcOrd="1" destOrd="0" presId="urn:microsoft.com/office/officeart/2005/8/layout/vProcess5"/>
    <dgm:cxn modelId="{CC330E61-ED55-40CF-9E91-0369EACA03C5}" srcId="{DAC62FAF-618B-42AD-A6CD-C2F4BE5FFEA8}" destId="{205E9779-18AF-424C-865B-F1DDC0806506}" srcOrd="0" destOrd="0" parTransId="{B9941EF7-CAD9-4034-8D67-2A6AA95C9655}" sibTransId="{54FE5B17-C4AB-458A-9062-82ED6A22EF6B}"/>
    <dgm:cxn modelId="{37EF7CED-83CD-4F2F-972C-A7E65DC33CC3}" type="presOf" srcId="{205E9779-18AF-424C-865B-F1DDC0806506}" destId="{5C5ED2B6-4EEE-4E29-91F4-87B5032882D3}" srcOrd="1" destOrd="0" presId="urn:microsoft.com/office/officeart/2005/8/layout/vProcess5"/>
    <dgm:cxn modelId="{088F3A84-82E9-4E41-A503-B8115DAC6D72}" type="presOf" srcId="{4CCA8B04-9245-4F03-AE15-83BA73A8AAA4}" destId="{AB701FB8-4DEA-425B-882C-786EA9E7DA48}" srcOrd="0" destOrd="0" presId="urn:microsoft.com/office/officeart/2005/8/layout/vProcess5"/>
    <dgm:cxn modelId="{041511F5-D38A-4C5D-97E4-5FB6CABFBCFD}" srcId="{DAC62FAF-618B-42AD-A6CD-C2F4BE5FFEA8}" destId="{E2788278-921C-4361-A93B-505A0660A164}" srcOrd="2" destOrd="0" parTransId="{D4618A32-7650-4039-9DE3-F6EB65931FB3}" sibTransId="{317E10E3-BB61-4A90-BAE8-4F8AFFFA6D5D}"/>
    <dgm:cxn modelId="{D1BD284B-C00C-4213-BA07-B33118303292}" type="presOf" srcId="{54FE5B17-C4AB-458A-9062-82ED6A22EF6B}" destId="{E97F86EB-9D76-4AC5-AD66-26D6219E8281}" srcOrd="0" destOrd="0" presId="urn:microsoft.com/office/officeart/2005/8/layout/vProcess5"/>
    <dgm:cxn modelId="{00C23FA9-81F6-418C-B2E8-DEF3E1E38A03}" type="presParOf" srcId="{8A1300EE-8799-43CB-A591-95FB6C30B6D7}" destId="{A20A0FCE-C5B5-42A0-9817-34EAA994381A}" srcOrd="0" destOrd="0" presId="urn:microsoft.com/office/officeart/2005/8/layout/vProcess5"/>
    <dgm:cxn modelId="{8C3B3148-686A-49E6-ACBC-42A35811FF41}" type="presParOf" srcId="{8A1300EE-8799-43CB-A591-95FB6C30B6D7}" destId="{EB1B5841-4469-4FE5-8F1B-37E93C1B06C5}" srcOrd="1" destOrd="0" presId="urn:microsoft.com/office/officeart/2005/8/layout/vProcess5"/>
    <dgm:cxn modelId="{5F7BA5E1-26CC-44D1-B194-A917BF9B892D}" type="presParOf" srcId="{8A1300EE-8799-43CB-A591-95FB6C30B6D7}" destId="{3847ED4E-DA69-4B25-886F-8AD0150BB4C8}" srcOrd="2" destOrd="0" presId="urn:microsoft.com/office/officeart/2005/8/layout/vProcess5"/>
    <dgm:cxn modelId="{C2EA536F-1F37-400B-B821-F15B234E7528}" type="presParOf" srcId="{8A1300EE-8799-43CB-A591-95FB6C30B6D7}" destId="{7E030171-849F-4263-8306-09BEA41DF08F}" srcOrd="3" destOrd="0" presId="urn:microsoft.com/office/officeart/2005/8/layout/vProcess5"/>
    <dgm:cxn modelId="{AEC91DCA-23FE-49CD-BFCD-FDA64422E48F}" type="presParOf" srcId="{8A1300EE-8799-43CB-A591-95FB6C30B6D7}" destId="{E97F86EB-9D76-4AC5-AD66-26D6219E8281}" srcOrd="4" destOrd="0" presId="urn:microsoft.com/office/officeart/2005/8/layout/vProcess5"/>
    <dgm:cxn modelId="{56C44513-2EBF-42D1-8475-A3BC083C35EA}" type="presParOf" srcId="{8A1300EE-8799-43CB-A591-95FB6C30B6D7}" destId="{AB701FB8-4DEA-425B-882C-786EA9E7DA48}" srcOrd="5" destOrd="0" presId="urn:microsoft.com/office/officeart/2005/8/layout/vProcess5"/>
    <dgm:cxn modelId="{CBA8F622-7D39-451B-AC3E-729F60B5E6F7}" type="presParOf" srcId="{8A1300EE-8799-43CB-A591-95FB6C30B6D7}" destId="{5C5ED2B6-4EEE-4E29-91F4-87B5032882D3}" srcOrd="6" destOrd="0" presId="urn:microsoft.com/office/officeart/2005/8/layout/vProcess5"/>
    <dgm:cxn modelId="{38D756FD-B828-43EE-87C7-E4180A8C324A}" type="presParOf" srcId="{8A1300EE-8799-43CB-A591-95FB6C30B6D7}" destId="{96A9F3AA-A2E0-46EF-AE29-03EE71236052}" srcOrd="7" destOrd="0" presId="urn:microsoft.com/office/officeart/2005/8/layout/vProcess5"/>
    <dgm:cxn modelId="{109C9E6B-8653-4E25-9FA4-80595D2B7FCB}" type="presParOf" srcId="{8A1300EE-8799-43CB-A591-95FB6C30B6D7}" destId="{488B0AE0-4601-4DA3-9E24-442CA1B462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061F7-B07D-46D0-A74D-2773AC8EBC78}">
      <dsp:nvSpPr>
        <dsp:cNvPr id="0" name=""/>
        <dsp:cNvSpPr/>
      </dsp:nvSpPr>
      <dsp:spPr>
        <a:xfrm>
          <a:off x="0" y="97360"/>
          <a:ext cx="7272808" cy="2667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sng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1900" b="1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Закреплять знания детей о карте России; развивать зрительную память; воспитывать гордость за нашу Родину.</a:t>
          </a:r>
          <a:br>
            <a:rPr lang="ru-RU" sz="1900" b="1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900" b="1" i="0" u="sng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Описание</a:t>
          </a:r>
          <a:r>
            <a:rPr lang="ru-RU" sz="1900" b="1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Для проведения игры требуется предварительная работа по ознакомлению дошкольников с картами России, области, города и т.д. </a:t>
          </a:r>
          <a:br>
            <a:rPr lang="ru-RU" sz="1900" b="1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900" b="1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Цветную физическую карту России формата А4 разрезают на 6-8 частей (в зависимости от возраста детей). Предлагается составить, из частей целую карту страны. Усложнение: собрать карту на время.</a:t>
          </a:r>
          <a:endParaRPr lang="ru-RU" sz="1900" b="1" i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7360"/>
        <a:ext cx="7272808" cy="2667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1B5841-4469-4FE5-8F1B-37E93C1B06C5}">
      <dsp:nvSpPr>
        <dsp:cNvPr id="0" name=""/>
        <dsp:cNvSpPr/>
      </dsp:nvSpPr>
      <dsp:spPr>
        <a:xfrm>
          <a:off x="0" y="-136815"/>
          <a:ext cx="7038782" cy="1036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Цель: расширить представления детей о достопримечательностях города Белгорода.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-136815"/>
        <a:ext cx="5980610" cy="1036915"/>
      </dsp:txXfrm>
    </dsp:sp>
    <dsp:sp modelId="{3847ED4E-DA69-4B25-886F-8AD0150BB4C8}">
      <dsp:nvSpPr>
        <dsp:cNvPr id="0" name=""/>
        <dsp:cNvSpPr/>
      </dsp:nvSpPr>
      <dsp:spPr>
        <a:xfrm>
          <a:off x="360070" y="1072913"/>
          <a:ext cx="7038782" cy="691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Игровое оборудование: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фотографии с изображением достопримечательностей города Белгорода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070" y="1072913"/>
        <a:ext cx="5743718" cy="691280"/>
      </dsp:txXfrm>
    </dsp:sp>
    <dsp:sp modelId="{7E030171-849F-4263-8306-09BEA41DF08F}">
      <dsp:nvSpPr>
        <dsp:cNvPr id="0" name=""/>
        <dsp:cNvSpPr/>
      </dsp:nvSpPr>
      <dsp:spPr>
        <a:xfrm>
          <a:off x="1008098" y="1944214"/>
          <a:ext cx="7038782" cy="1584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Ход игры: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Сначала взрослый показывает детям фотографии с изображением достопримечательностей города Белгорода, а дети называют их. Затем ребятам предлагается запомнить фотографии в течение 30 сек. Далее дети закрывают глаза, а взрослый убирает 1 фотографию. По сигналу ребята открывают глаза и пытаются угадать недостающую фотографию и называют её. Игра проводится несколько раз.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098" y="1944214"/>
        <a:ext cx="5743718" cy="1584178"/>
      </dsp:txXfrm>
    </dsp:sp>
    <dsp:sp modelId="{E97F86EB-9D76-4AC5-AD66-26D6219E8281}">
      <dsp:nvSpPr>
        <dsp:cNvPr id="0" name=""/>
        <dsp:cNvSpPr/>
      </dsp:nvSpPr>
      <dsp:spPr>
        <a:xfrm>
          <a:off x="6364787" y="649511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364787" y="649511"/>
        <a:ext cx="673994" cy="673994"/>
      </dsp:txXfrm>
    </dsp:sp>
    <dsp:sp modelId="{AB701FB8-4DEA-425B-882C-786EA9E7DA48}">
      <dsp:nvSpPr>
        <dsp:cNvPr id="0" name=""/>
        <dsp:cNvSpPr/>
      </dsp:nvSpPr>
      <dsp:spPr>
        <a:xfrm>
          <a:off x="6985856" y="1852333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985856" y="1852333"/>
        <a:ext cx="673994" cy="67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6334472" cy="1470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36916d2727a83fec07a061db60bdf51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728" y="148478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Картотека игр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разделу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«Россия Россия - края дорогие»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детей от5-ти до 7-ми лет 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1271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юба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17959" y="467380"/>
            <a:ext cx="2448272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«СОСТАВЬ </a:t>
            </a:r>
            <a:r>
              <a:rPr lang="ru-RU" b="1" dirty="0"/>
              <a:t>КАРТУ»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74251" y="7200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iWVVU2JX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4005064"/>
            <a:ext cx="65527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971600" y="908720"/>
          <a:ext cx="727280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юба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992888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игра «Достопримечательности родного города»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80729"/>
            <a:ext cx="8496944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95536" y="836712"/>
          <a:ext cx="82809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1600" y="6119336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Стела «Город воинской славы» Белгорода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716016" y="6165304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Памятник Равноапостольному Князю Владимиру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623a602bea4c64e11de087e6fc60c305_w540_h360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437112"/>
            <a:ext cx="3291830" cy="1714500"/>
          </a:xfrm>
          <a:prstGeom prst="rect">
            <a:avLst/>
          </a:prstGeom>
        </p:spPr>
      </p:pic>
      <p:pic>
        <p:nvPicPr>
          <p:cNvPr id="13" name="Рисунок 12" descr="capti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4365104"/>
            <a:ext cx="3384376" cy="189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ба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980728"/>
            <a:ext cx="8136904" cy="224676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48064" y="3780328"/>
            <a:ext cx="345638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Белгородского государственного национального исследовательского университета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1" y="2636912"/>
            <a:ext cx="3240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Скульптура композиция  «Скорбящая мать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3568" y="5877272"/>
            <a:ext cx="3384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Парк аттракционов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«Луна парк»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vechnyj-ogon-700x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2592288" cy="2107456"/>
          </a:xfrm>
          <a:prstGeom prst="rect">
            <a:avLst/>
          </a:prstGeom>
        </p:spPr>
      </p:pic>
      <p:pic>
        <p:nvPicPr>
          <p:cNvPr id="14" name="Рисунок 13" descr="52474770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645024"/>
            <a:ext cx="3168352" cy="2088232"/>
          </a:xfrm>
          <a:prstGeom prst="rect">
            <a:avLst/>
          </a:prstGeom>
        </p:spPr>
      </p:pic>
      <p:pic>
        <p:nvPicPr>
          <p:cNvPr id="15" name="Рисунок 14" descr="bsu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908720"/>
            <a:ext cx="3937620" cy="243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ба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332656"/>
            <a:ext cx="5256584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Настольная игра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764704"/>
            <a:ext cx="5400600" cy="77867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дошкольников с историей матрёшки, сформировать представления о матрешке, как о предмете искусства, сделанного руками русских мастеров; расширять представления о цветовой гармонии; закреплять умения детей выделять элементы украшения и отличительные особенности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матрешек..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Игровое оборудование: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игрушки-матрешки: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Загорская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Семеновская,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Кировская (Вятская).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Взрослый показывает детям игрушки-матрешки: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Украинская,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Семеновская,Русская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Кировская (Вятская), обращая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на цветовую гармонию, особенности росписи. Затем ребятам предлагается запомнить матрешек в течение 30 сек. Далее дети закрывают глаза, а взрослый убирает 1 фотографию. По сигналу ребята открывают глаза и пытаются угадать недостающую матрешку и называют её. Игра проводится несколько раз.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764704"/>
            <a:ext cx="2788568" cy="2145432"/>
          </a:xfrm>
          <a:prstGeom prst="rect">
            <a:avLst/>
          </a:prstGeom>
        </p:spPr>
      </p:pic>
      <p:pic>
        <p:nvPicPr>
          <p:cNvPr id="8" name="Рисунок 7" descr="matreshk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664" y="3789040"/>
            <a:ext cx="302433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юба\Downloads\screen3.jpg">
            <a:extLst>
              <a:ext uri="{FF2B5EF4-FFF2-40B4-BE49-F238E27FC236}">
                <a16:creationId xmlns="" xmlns:a16="http://schemas.microsoft.com/office/drawing/2014/main" id="{1025E44F-991C-46FF-B110-F186E2D0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08912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«Одень куклу в народный костюм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Белгородского края»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игры: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расширить представления детей об элементах народного костюма Белгородского края, прививать интерес к народной культуре, способствовать формированию нравственного воспитания у детей.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Игровое 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кукла в народном костюме Белгородского края (юбка-понева, рубаха, передник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пояс, украшения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сорока, башмаки.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Ребенку предлагается одеть куклу в народный костюм Белгородского края. Взрослый оказывает помощь в надевании элементов костюма в правильной последовательности.</a:t>
            </a:r>
          </a:p>
        </p:txBody>
      </p:sp>
      <p:pic>
        <p:nvPicPr>
          <p:cNvPr id="8" name="Рисунок 7" descr="detsad-104069-140963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048"/>
            <a:ext cx="3600400" cy="2619672"/>
          </a:xfrm>
          <a:prstGeom prst="rect">
            <a:avLst/>
          </a:prstGeom>
        </p:spPr>
      </p:pic>
      <p:pic>
        <p:nvPicPr>
          <p:cNvPr id="10" name="Рисунок 9" descr="slide-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401005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Люба\Downloads\screen3.jpg">
            <a:extLst>
              <a:ext uri="{FF2B5EF4-FFF2-40B4-BE49-F238E27FC236}">
                <a16:creationId xmlns="" xmlns:a16="http://schemas.microsoft.com/office/drawing/2014/main" id="{1025E44F-991C-46FF-B110-F186E2D0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723572-E581-4E3C-BCC5-4F7D88A24FDC}"/>
              </a:ext>
            </a:extLst>
          </p:cNvPr>
          <p:cNvSpPr txBox="1"/>
          <p:nvPr/>
        </p:nvSpPr>
        <p:spPr>
          <a:xfrm>
            <a:off x="395536" y="764704"/>
            <a:ext cx="832331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>
                <a:latin typeface="Times New Roman"/>
                <a:cs typeface="Segoe UI"/>
              </a:rPr>
              <a:t>Цель: </a:t>
            </a:r>
            <a:r>
              <a:rPr lang="ru-RU" dirty="0">
                <a:latin typeface="Times New Roman"/>
                <a:cs typeface="Segoe UI"/>
              </a:rPr>
              <a:t>расширить представления детей о предметах </a:t>
            </a:r>
            <a:r>
              <a:rPr lang="ru-RU" dirty="0" smtClean="0">
                <a:latin typeface="Times New Roman"/>
                <a:cs typeface="Segoe UI"/>
              </a:rPr>
              <a:t>русского народного </a:t>
            </a:r>
            <a:r>
              <a:rPr lang="ru-RU" dirty="0">
                <a:latin typeface="Times New Roman"/>
                <a:cs typeface="Segoe UI"/>
              </a:rPr>
              <a:t>быта.</a:t>
            </a:r>
            <a:r>
              <a:rPr lang="en-US" dirty="0">
                <a:latin typeface="Times New Roman"/>
                <a:cs typeface="Segoe UI"/>
              </a:rPr>
              <a:t>​</a:t>
            </a:r>
          </a:p>
          <a:p>
            <a:pPr algn="just"/>
            <a:r>
              <a:rPr lang="ru-RU" b="1" dirty="0">
                <a:latin typeface="Times New Roman"/>
                <a:cs typeface="Segoe UI"/>
              </a:rPr>
              <a:t>Игровое оборудование: </a:t>
            </a:r>
            <a:r>
              <a:rPr lang="ru-RU" dirty="0">
                <a:latin typeface="Times New Roman"/>
                <a:cs typeface="Segoe UI"/>
              </a:rPr>
              <a:t>фотографии формата А-4 с изображением предметов быта русской избы.</a:t>
            </a:r>
            <a:endParaRPr lang="en-US" dirty="0">
              <a:latin typeface="Times New Roman"/>
              <a:cs typeface="Segoe UI"/>
            </a:endParaRPr>
          </a:p>
          <a:p>
            <a:pPr algn="just"/>
            <a:r>
              <a:rPr lang="ru-RU" b="1" dirty="0">
                <a:latin typeface="Times New Roman"/>
                <a:cs typeface="Segoe UI"/>
              </a:rPr>
              <a:t>Ход игры: </a:t>
            </a:r>
            <a:r>
              <a:rPr lang="ru-RU" dirty="0">
                <a:latin typeface="Times New Roman"/>
                <a:cs typeface="Segoe UI"/>
              </a:rPr>
              <a:t>Сначала взрослый показывает детям фотографии с изображением предметов убранства русской избы (пряха, рушник, ступка, рубель, лампа и т.д.) дети называют их. Затем ребятам предлагается запомнить фотографии в течение 30 сек. Далее дети закрывают глаза, а взрослый убирает 1 фотографию. По сигналу ребята открывают глаза и пытаются угадать недостающую фотографию и называют её. Игра проводится несколько раз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Segoe UI"/>
              </a:rPr>
              <a:t>.</a:t>
            </a:r>
            <a:r>
              <a:rPr lang="en-US" dirty="0">
                <a:latin typeface="Times New Roman"/>
                <a:cs typeface="Segoe UI"/>
              </a:rPr>
              <a:t>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46773A3-5106-429E-AA20-F5FEFFA04A52}"/>
              </a:ext>
            </a:extLst>
          </p:cNvPr>
          <p:cNvSpPr/>
          <p:nvPr/>
        </p:nvSpPr>
        <p:spPr>
          <a:xfrm>
            <a:off x="3419872" y="3429000"/>
            <a:ext cx="2158210" cy="265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8" descr="Изображение выглядит как текст, внутренний, загроможде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6A65472-E0B7-4848-96F3-5EDA45F9E2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077072"/>
            <a:ext cx="1450108" cy="192239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03ECBE-C9FA-45E2-93A4-A815A83DFCB5}"/>
              </a:ext>
            </a:extLst>
          </p:cNvPr>
          <p:cNvSpPr txBox="1"/>
          <p:nvPr/>
        </p:nvSpPr>
        <p:spPr>
          <a:xfrm rot="10800000" flipV="1">
            <a:off x="3635896" y="3573016"/>
            <a:ext cx="163569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/>
                <a:cs typeface="Calibri"/>
              </a:rPr>
              <a:t>Дидактическая игра "Чего не стало?"</a:t>
            </a:r>
            <a:endParaRPr lang="ru-RU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332656"/>
            <a:ext cx="5256584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«Чего не стало?»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3932" t="7476" r="81893" b="64175"/>
          <a:stretch>
            <a:fillRect/>
          </a:stretch>
        </p:blipFill>
        <p:spPr bwMode="auto">
          <a:xfrm>
            <a:off x="395536" y="3356992"/>
            <a:ext cx="864096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1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53544" t="65750" r="32281" b="5901"/>
          <a:stretch>
            <a:fillRect/>
          </a:stretch>
        </p:blipFill>
        <p:spPr bwMode="auto">
          <a:xfrm>
            <a:off x="7812360" y="3212976"/>
            <a:ext cx="936104" cy="140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2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3932" t="37400" r="81893" b="35825"/>
          <a:stretch>
            <a:fillRect/>
          </a:stretch>
        </p:blipFill>
        <p:spPr bwMode="auto">
          <a:xfrm>
            <a:off x="2411760" y="3356992"/>
            <a:ext cx="914925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3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18107" t="7476" r="67718" b="64175"/>
          <a:stretch>
            <a:fillRect/>
          </a:stretch>
        </p:blipFill>
        <p:spPr bwMode="auto">
          <a:xfrm>
            <a:off x="395536" y="5085184"/>
            <a:ext cx="864096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4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18107" t="65750" r="67718" b="5901"/>
          <a:stretch>
            <a:fillRect/>
          </a:stretch>
        </p:blipFill>
        <p:spPr bwMode="auto">
          <a:xfrm>
            <a:off x="1403648" y="4149080"/>
            <a:ext cx="864096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5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32282" t="7476" r="53543" b="64175"/>
          <a:stretch>
            <a:fillRect/>
          </a:stretch>
        </p:blipFill>
        <p:spPr bwMode="auto">
          <a:xfrm>
            <a:off x="6804248" y="4221088"/>
            <a:ext cx="864096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6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33463" t="37400" r="53544" b="35825"/>
          <a:stretch>
            <a:fillRect/>
          </a:stretch>
        </p:blipFill>
        <p:spPr bwMode="auto">
          <a:xfrm>
            <a:off x="2411760" y="5085184"/>
            <a:ext cx="864096" cy="13354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7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53543" t="9051" r="33463" b="64296"/>
          <a:stretch>
            <a:fillRect/>
          </a:stretch>
        </p:blipFill>
        <p:spPr bwMode="auto">
          <a:xfrm>
            <a:off x="5724128" y="3212975"/>
            <a:ext cx="936104" cy="14401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8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53543" t="35826" r="32282" b="35825"/>
          <a:stretch>
            <a:fillRect/>
          </a:stretch>
        </p:blipFill>
        <p:spPr bwMode="auto">
          <a:xfrm>
            <a:off x="5724128" y="5085184"/>
            <a:ext cx="912101" cy="13681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9" name="Picture 2" descr="C:\Users\Люба\Downloads\1149775_15.jpeg"/>
          <p:cNvPicPr>
            <a:picLocks noChangeAspect="1" noChangeArrowheads="1"/>
          </p:cNvPicPr>
          <p:nvPr/>
        </p:nvPicPr>
        <p:blipFill>
          <a:blip r:embed="rId4" cstate="print"/>
          <a:srcRect l="83074" t="35825" r="3932" b="34250"/>
          <a:stretch>
            <a:fillRect/>
          </a:stretch>
        </p:blipFill>
        <p:spPr bwMode="auto">
          <a:xfrm>
            <a:off x="7884368" y="4941168"/>
            <a:ext cx="864096" cy="14925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159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295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RePack by SPecialiST</cp:lastModifiedBy>
  <cp:revision>191</cp:revision>
  <dcterms:created xsi:type="dcterms:W3CDTF">2021-02-14T21:25:00Z</dcterms:created>
  <dcterms:modified xsi:type="dcterms:W3CDTF">2021-03-18T11:38:58Z</dcterms:modified>
</cp:coreProperties>
</file>